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4"/>
  </p:notesMasterIdLst>
  <p:sldIdLst>
    <p:sldId id="267" r:id="rId4"/>
    <p:sldId id="317" r:id="rId5"/>
    <p:sldId id="266" r:id="rId6"/>
    <p:sldId id="306" r:id="rId7"/>
    <p:sldId id="307" r:id="rId8"/>
    <p:sldId id="308" r:id="rId9"/>
    <p:sldId id="309" r:id="rId10"/>
    <p:sldId id="310" r:id="rId11"/>
    <p:sldId id="311" r:id="rId12"/>
    <p:sldId id="271" r:id="rId13"/>
    <p:sldId id="318" r:id="rId14"/>
    <p:sldId id="314" r:id="rId15"/>
    <p:sldId id="312" r:id="rId16"/>
    <p:sldId id="315" r:id="rId17"/>
    <p:sldId id="316" r:id="rId18"/>
    <p:sldId id="303" r:id="rId19"/>
    <p:sldId id="277" r:id="rId20"/>
    <p:sldId id="305" r:id="rId21"/>
    <p:sldId id="260" r:id="rId22"/>
    <p:sldId id="321" r:id="rId23"/>
  </p:sldIdLst>
  <p:sldSz cx="10080625" cy="567055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6FA3"/>
    <a:srgbClr val="D65710"/>
    <a:srgbClr val="DD5A11"/>
    <a:srgbClr val="E0400E"/>
    <a:srgbClr val="DE4110"/>
    <a:srgbClr val="F68E38"/>
    <a:srgbClr val="FFCC00"/>
    <a:srgbClr val="319B98"/>
    <a:srgbClr val="3E8A9C"/>
    <a:srgbClr val="265B8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076" autoAdjust="0"/>
    <p:restoredTop sz="94660"/>
  </p:normalViewPr>
  <p:slideViewPr>
    <p:cSldViewPr>
      <p:cViewPr>
        <p:scale>
          <a:sx n="130" d="100"/>
          <a:sy n="130" d="100"/>
        </p:scale>
        <p:origin x="-924" y="-150"/>
      </p:cViewPr>
      <p:guideLst>
        <p:guide orient="horz" pos="1786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55650"/>
            <a:ext cx="6624638" cy="372745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000" b="0" strike="noStrike" spc="-1" dirty="0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80908" y="4721854"/>
            <a:ext cx="5446940" cy="44731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800" b="0" strike="noStrike" spc="-1" dirty="0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2954817" cy="4967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300" b="0" strike="noStrike" spc="-1" dirty="0">
                <a:latin typeface="Times New Roman"/>
              </a:rPr>
              <a:t> </a:t>
            </a:r>
          </a:p>
        </p:txBody>
      </p:sp>
      <p:sp>
        <p:nvSpPr>
          <p:cNvPr id="120" name="PlaceHolder 4"/>
          <p:cNvSpPr>
            <a:spLocks noGrp="1"/>
          </p:cNvSpPr>
          <p:nvPr>
            <p:ph type="dt"/>
          </p:nvPr>
        </p:nvSpPr>
        <p:spPr>
          <a:xfrm>
            <a:off x="3853940" y="0"/>
            <a:ext cx="2954817" cy="49672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300" b="0" strike="noStrike" spc="-1" dirty="0">
                <a:latin typeface="Times New Roman"/>
              </a:rPr>
              <a:t> </a:t>
            </a:r>
          </a:p>
        </p:txBody>
      </p:sp>
      <p:sp>
        <p:nvSpPr>
          <p:cNvPr id="121" name="PlaceHolder 5"/>
          <p:cNvSpPr>
            <a:spLocks noGrp="1"/>
          </p:cNvSpPr>
          <p:nvPr>
            <p:ph type="ftr"/>
          </p:nvPr>
        </p:nvSpPr>
        <p:spPr>
          <a:xfrm>
            <a:off x="0" y="9444044"/>
            <a:ext cx="2954817" cy="49672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300" b="0" strike="noStrike" spc="-1" dirty="0">
                <a:latin typeface="Times New Roman"/>
              </a:rPr>
              <a:t> </a:t>
            </a:r>
          </a:p>
        </p:txBody>
      </p:sp>
      <p:sp>
        <p:nvSpPr>
          <p:cNvPr id="122" name="PlaceHolder 6"/>
          <p:cNvSpPr>
            <a:spLocks noGrp="1"/>
          </p:cNvSpPr>
          <p:nvPr>
            <p:ph type="sldNum"/>
          </p:nvPr>
        </p:nvSpPr>
        <p:spPr>
          <a:xfrm>
            <a:off x="3853940" y="9444044"/>
            <a:ext cx="2954817" cy="49672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ADD4D86-5035-49E1-BDC4-76924578FBB0}" type="slidenum">
              <a:rPr lang="ru-RU" sz="1300" b="0" strike="noStrike" spc="-1">
                <a:latin typeface="Times New Roman"/>
              </a:rPr>
              <a:pPr algn="r"/>
              <a:t>‹#›</a:t>
            </a:fld>
            <a:endParaRPr lang="ru-RU" sz="1300" b="0" strike="noStrike" spc="-1" dirty="0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</p:spPr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680908" y="4784112"/>
            <a:ext cx="5446292" cy="3913178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800" spc="-1" dirty="0">
              <a:latin typeface="Arial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3856858" y="9442371"/>
            <a:ext cx="2949629" cy="4977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593" tIns="41297" rIns="82593" bIns="41297" anchor="b"/>
          <a:lstStyle/>
          <a:p>
            <a:pPr algn="r">
              <a:lnSpc>
                <a:spcPct val="100000"/>
              </a:lnSpc>
            </a:pPr>
            <a:fld id="{30A901A3-63AA-409C-B2C0-B765D594D2CD}" type="slidenum">
              <a:rPr lang="ru-RU" sz="1100" spc="-1">
                <a:solidFill>
                  <a:srgbClr val="000000"/>
                </a:solidFill>
              </a:rPr>
              <a:pPr algn="r">
                <a:lnSpc>
                  <a:spcPct val="100000"/>
                </a:lnSpc>
              </a:pPr>
              <a:t>1</a:t>
            </a:fld>
            <a:endParaRPr lang="ru-RU" sz="1100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</p:spPr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680908" y="4784112"/>
            <a:ext cx="5446292" cy="3913178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1800" spc="-1" dirty="0">
              <a:latin typeface="Arial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3856858" y="9442371"/>
            <a:ext cx="2949629" cy="4977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593" tIns="41297" rIns="82593" bIns="41297" anchor="b"/>
          <a:lstStyle/>
          <a:p>
            <a:pPr algn="r">
              <a:lnSpc>
                <a:spcPct val="100000"/>
              </a:lnSpc>
            </a:pPr>
            <a:fld id="{30A901A3-63AA-409C-B2C0-B765D594D2CD}" type="slidenum">
              <a:rPr lang="ru-RU" sz="1100" spc="-1">
                <a:solidFill>
                  <a:srgbClr val="000000"/>
                </a:solidFill>
              </a:rPr>
              <a:pPr algn="r">
                <a:lnSpc>
                  <a:spcPct val="100000"/>
                </a:lnSpc>
              </a:pPr>
              <a:t>2</a:t>
            </a:fld>
            <a:endParaRPr lang="ru-RU" sz="1100" spc="-1" dirty="0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3000"/>
            <a:ext cx="9072720" cy="3741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spcBef>
                <a:spcPts val="799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907272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7520"/>
            <a:ext cx="9072720" cy="4383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spcBef>
                <a:spcPts val="799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304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27744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304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323000"/>
            <a:ext cx="9072720" cy="3741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spcBef>
                <a:spcPts val="799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907272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227520"/>
            <a:ext cx="9072720" cy="4383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spcBef>
                <a:spcPts val="799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304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327744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304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56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912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56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912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04000" y="1323000"/>
            <a:ext cx="9072720" cy="3741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spcBef>
                <a:spcPts val="799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907272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04000" y="227520"/>
            <a:ext cx="9072720" cy="4383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spcBef>
                <a:spcPts val="799"/>
              </a:spcBef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15304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04000" y="3277440"/>
            <a:ext cx="907272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53040" y="132300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0400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5153040" y="3277440"/>
            <a:ext cx="442728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-537840"/>
            <a:ext cx="9072720" cy="247644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endParaRPr lang="ru-RU" sz="522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57156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639120" y="132300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50400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57156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639120" y="3277440"/>
            <a:ext cx="2921040" cy="17845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ru-RU" sz="353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7520"/>
            <a:ext cx="9072720" cy="9453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ru-RU" sz="522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3000"/>
            <a:ext cx="9072720" cy="37414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8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353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742680" lvl="1" indent="-285480">
              <a:spcBef>
                <a:spcPts val="8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353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143000" lvl="2" indent="-228600">
              <a:spcBef>
                <a:spcPts val="8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353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600200" lvl="3" indent="-228600">
              <a:spcBef>
                <a:spcPts val="8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353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057400" lvl="4" indent="-228600">
              <a:spcBef>
                <a:spcPts val="879"/>
              </a:spcBef>
              <a:buClr>
                <a:srgbClr val="000000"/>
              </a:buClr>
              <a:buFont typeface="Arial"/>
              <a:buChar char="»"/>
            </a:pPr>
            <a:r>
              <a:rPr lang="ru-RU" sz="353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057400" lvl="5" indent="-228600">
              <a:spcBef>
                <a:spcPts val="879"/>
              </a:spcBef>
              <a:buClr>
                <a:srgbClr val="000000"/>
              </a:buClr>
              <a:buFont typeface="Arial"/>
              <a:buChar char="»"/>
            </a:pPr>
            <a:r>
              <a:rPr lang="ru-RU" sz="353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2057400" lvl="6" indent="-228600">
              <a:spcBef>
                <a:spcPts val="879"/>
              </a:spcBef>
              <a:buClr>
                <a:srgbClr val="000000"/>
              </a:buClr>
              <a:buFont typeface="Arial"/>
              <a:buChar char="»"/>
            </a:pPr>
            <a:r>
              <a:rPr lang="ru-RU" sz="353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/>
          </p:nvPr>
        </p:nvSpPr>
        <p:spPr>
          <a:xfrm>
            <a:off x="503280" y="5254200"/>
            <a:ext cx="2352240" cy="3027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r>
              <a:rPr lang="ru-RU" sz="1200" b="0" strike="noStrike" spc="-1">
                <a:solidFill>
                  <a:srgbClr val="898989"/>
                </a:solidFill>
                <a:latin typeface="Times New Roman"/>
              </a:rPr>
              <a:t> 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/>
          </p:nvPr>
        </p:nvSpPr>
        <p:spPr>
          <a:xfrm>
            <a:off x="3443760" y="5254200"/>
            <a:ext cx="3192480" cy="3027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endParaRPr lang="ru-RU" sz="1800" b="0" strike="noStrike" spc="-1"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/>
          </p:nvPr>
        </p:nvSpPr>
        <p:spPr>
          <a:xfrm>
            <a:off x="7223760" y="5254200"/>
            <a:ext cx="2352240" cy="30276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r"/>
            <a:fld id="{18E01366-9912-4528-87BD-FE7655AF5974}" type="slidenum">
              <a:rPr lang="ru-RU" sz="1200" b="0" strike="noStrike" spc="-1">
                <a:solidFill>
                  <a:srgbClr val="898989"/>
                </a:solidFill>
                <a:latin typeface="Times New Roman"/>
              </a:rPr>
              <a:pPr algn="r"/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4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.jpe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jpe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jpe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jpe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jpe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9.jpe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7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1.jpe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4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8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7.png"/><Relationship Id="rId7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6.jpe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7.pn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jpe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3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4.gif"/><Relationship Id="rId5" Type="http://schemas.openxmlformats.org/officeDocument/2006/relationships/image" Target="../media/image53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7.png"/><Relationship Id="rId7" Type="http://schemas.openxmlformats.org/officeDocument/2006/relationships/image" Target="../media/image5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5.jpeg"/><Relationship Id="rId11" Type="http://schemas.openxmlformats.org/officeDocument/2006/relationships/image" Target="../media/image60.png"/><Relationship Id="rId5" Type="http://schemas.openxmlformats.org/officeDocument/2006/relationships/image" Target="../media/image8.png"/><Relationship Id="rId10" Type="http://schemas.openxmlformats.org/officeDocument/2006/relationships/image" Target="../media/image59.png"/><Relationship Id="rId4" Type="http://schemas.openxmlformats.org/officeDocument/2006/relationships/image" Target="../media/image4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5" Type="http://schemas.openxmlformats.org/officeDocument/2006/relationships/image" Target="../media/image61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7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1.jpe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gif"/><Relationship Id="rId4" Type="http://schemas.openxmlformats.org/officeDocument/2006/relationships/image" Target="../media/image4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.png"/><Relationship Id="rId7" Type="http://schemas.openxmlformats.org/officeDocument/2006/relationships/image" Target="../media/image74.jpeg"/><Relationship Id="rId12" Type="http://schemas.openxmlformats.org/officeDocument/2006/relationships/image" Target="../media/image7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5" Type="http://schemas.openxmlformats.org/officeDocument/2006/relationships/image" Target="../media/image8.png"/><Relationship Id="rId10" Type="http://schemas.openxmlformats.org/officeDocument/2006/relationships/image" Target="../media/image77.jpeg"/><Relationship Id="rId4" Type="http://schemas.openxmlformats.org/officeDocument/2006/relationships/image" Target="../media/image4.png"/><Relationship Id="rId9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566759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2"/>
          <p:cNvSpPr/>
          <p:nvPr/>
        </p:nvSpPr>
        <p:spPr>
          <a:xfrm>
            <a:off x="431800" y="5139531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68" name="AutoShape 4" descr="https://media.istockphoto.com/photos/light-blue-sky-with-clouds-picture-id527087859?k=6&amp;m=527087859&amp;s=612x612&amp;w=0&amp;h=6QOk_D-Qo58l9nURRXtWghZ0PcltIrVtKSESOFvsum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s://media.istockphoto.com/photos/light-blue-sky-with-clouds-picture-id527087859?k=6&amp;m=527087859&amp;s=612x612&amp;w=0&amp;h=6QOk_D-Qo58l9nURRXtWghZ0PcltIrVtKSESOFvsum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C:\Users\m.medvedeva\Desktop\Тексты\Сценарий\2018 год\Конкурс\3 Лого конкурс\синий_охранное-поле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5856" y="1183363"/>
            <a:ext cx="8136904" cy="3236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080625" cy="566759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2"/>
          <p:cNvSpPr/>
          <p:nvPr/>
        </p:nvSpPr>
        <p:spPr>
          <a:xfrm>
            <a:off x="431800" y="5139531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68" name="AutoShape 4" descr="https://media.istockphoto.com/photos/light-blue-sky-with-clouds-picture-id527087859?k=6&amp;m=527087859&amp;s=612x612&amp;w=0&amp;h=6QOk_D-Qo58l9nURRXtWghZ0PcltIrVtKSESOFvsum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s://media.istockphoto.com/photos/light-blue-sky-with-clouds-picture-id527087859?k=6&amp;m=527087859&amp;s=612x612&amp;w=0&amp;h=6QOk_D-Qo58l9nURRXtWghZ0PcltIrVtKSESOFvsum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5" descr="C:\Documents and Settings\birukova\Рабочий стол\графика\RZOIT color gradient logo.jpg"/>
          <p:cNvPicPr/>
          <p:nvPr/>
        </p:nvPicPr>
        <p:blipFill>
          <a:blip r:embed="rId4" cstate="print"/>
          <a:stretch/>
        </p:blipFill>
        <p:spPr>
          <a:xfrm>
            <a:off x="9144768" y="5283547"/>
            <a:ext cx="576064" cy="325072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5" cstate="print"/>
          <a:stretch/>
        </p:blipFill>
        <p:spPr>
          <a:xfrm>
            <a:off x="359792" y="5218427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5472360" y="3003098"/>
            <a:ext cx="432048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Предложи свой вариант развития избирательной системы в любой из шести номинаций Всероссийского конкурса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83928" y="314995"/>
            <a:ext cx="73448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Ты молод, хочешь изменить мир к лучшему и знаешь как!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Твои идеи нужны Атмосфере!</a:t>
            </a:r>
          </a:p>
        </p:txBody>
      </p:sp>
      <p:pic>
        <p:nvPicPr>
          <p:cNvPr id="4098" name="Picture 2" descr="C:\Users\m.medvedeva\Desktop\Тексты\Август 2018\Конкурс\Картинки\DYtiXLNWsAAP7pK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695" y="2043187"/>
            <a:ext cx="5145665" cy="3301802"/>
          </a:xfrm>
          <a:prstGeom prst="rect">
            <a:avLst/>
          </a:prstGeom>
          <a:noFill/>
        </p:spPr>
      </p:pic>
      <p:pic>
        <p:nvPicPr>
          <p:cNvPr id="16" name="Рисунок 15"/>
          <p:cNvPicPr/>
          <p:nvPr/>
        </p:nvPicPr>
        <p:blipFill>
          <a:blip r:embed="rId7" cstate="print"/>
          <a:srcRect b="33965"/>
          <a:stretch/>
        </p:blipFill>
        <p:spPr>
          <a:xfrm>
            <a:off x="6624488" y="3867193"/>
            <a:ext cx="1584176" cy="233203"/>
          </a:xfrm>
          <a:prstGeom prst="rect">
            <a:avLst/>
          </a:prstGeom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5256336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3749324" y="2555627"/>
            <a:ext cx="2295872" cy="423664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2952080" y="387003"/>
            <a:ext cx="5472608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Номинации Атмосферы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4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pic>
        <p:nvPicPr>
          <p:cNvPr id="39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5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pic>
        <p:nvPicPr>
          <p:cNvPr id="2051" name="Picture 3" descr="C:\Users\m.medvedeva\Desktop\Тексты\Август 2018\Конкурс\Номинации иконки\Иконка ТЦ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848" y="1611139"/>
            <a:ext cx="2160240" cy="167152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 descr="C:\Users\m.medvedeva\Desktop\Тексты\Август 2018\Конкурс\Номинации иконки\Иконка НФ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00552" y="1539131"/>
            <a:ext cx="2088232" cy="161775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3" name="Picture 5" descr="C:\Users\m.medvedeva\Desktop\Тексты\Август 2018\Конкурс\Номинации иконки\Иконка СС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44568" y="3267323"/>
            <a:ext cx="2085429" cy="161865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5" name="Picture 7" descr="C:\Users\m.medvedeva\Desktop\Тексты\Август 2018\Конкурс\Номинации иконки\Иконка ШЖ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95896" y="3411339"/>
            <a:ext cx="1874169" cy="145067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1" name="Овал 40"/>
          <p:cNvSpPr/>
          <p:nvPr/>
        </p:nvSpPr>
        <p:spPr>
          <a:xfrm>
            <a:off x="2813220" y="2187203"/>
            <a:ext cx="4536504" cy="1296144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m.medvedeva\Desktop\Тексты\Август 2018\Конкурс\Номинации иконки\Иконка ЦВ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6176" y="1179092"/>
            <a:ext cx="2592288" cy="200270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54" name="Picture 6" descr="C:\Users\m.medvedeva\Desktop\Тексты\Август 2018\Конкурс\Номинации иконки\Иконка МС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76216" y="3339331"/>
            <a:ext cx="2016224" cy="156196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" name="Прямоугольник 22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791840" y="2322835"/>
            <a:ext cx="3600400" cy="1520552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Номинация «Цифровая волна»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5" name="Прямоугольник 34"/>
          <p:cNvSpPr/>
          <p:nvPr/>
        </p:nvSpPr>
        <p:spPr>
          <a:xfrm>
            <a:off x="1079872" y="4347443"/>
            <a:ext cx="81369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УЧАСТНИКИ: студенты, аспиранты и педагогические работники высшего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и среднего профессионального образования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59793" y="1251099"/>
            <a:ext cx="9433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Развитие процедуры выборов на основе современных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IT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-технологий</a:t>
            </a:r>
          </a:p>
        </p:txBody>
      </p:sp>
      <p:pic>
        <p:nvPicPr>
          <p:cNvPr id="2" name="Picture 2" descr="C:\Users\m.medvedeva\Desktop\Тексты\Август 2018\Конкурс\Номинации иконки\цифровая волн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23888" y="1912846"/>
            <a:ext cx="2724351" cy="1786525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1651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00352" y="2187203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    Работы по созданию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    программного обеспечения, предназначенного для совершенствования процедур проведения выборов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и референдумов</a:t>
            </a:r>
          </a:p>
        </p:txBody>
      </p:sp>
      <p:pic>
        <p:nvPicPr>
          <p:cNvPr id="1029" name="Picture 5" descr="C:\Users\m.medvedeva\Desktop\Тексты\Сентябрь 2018\Олимпиада\72technologypictur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8264" y="1971179"/>
            <a:ext cx="1296144" cy="10569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47824" y="2907283"/>
            <a:ext cx="3456384" cy="1008112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Номинация «</a:t>
            </a:r>
            <a:r>
              <a:rPr lang="ru-RU" sz="2800" b="1" spc="-1" dirty="0" smtClean="0">
                <a:solidFill>
                  <a:srgbClr val="FFFFFF"/>
                </a:solidFill>
                <a:latin typeface="Arial"/>
                <a:ea typeface="Arial"/>
              </a:rPr>
              <a:t>Т</a:t>
            </a: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ворческий циклон»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75816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6" name="Прямоугольник 35"/>
          <p:cNvSpPr/>
          <p:nvPr/>
        </p:nvSpPr>
        <p:spPr>
          <a:xfrm>
            <a:off x="4968304" y="2212171"/>
            <a:ext cx="45365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             Форматы работ: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         графический дизайн,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 декоративно-прикладное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искусство,  аудио-  и видеоролики,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сценарии и т.д.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79872" y="1323107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Популяризация выборов и повышение правовой культуры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2050" name="Picture 2" descr="C:\Users\m.medvedeva\Desktop\Тексты\Август 2018\Конкурс\Номинации иконки\творчеств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9872" y="1985779"/>
            <a:ext cx="2673750" cy="178560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1651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7" name="Picture 9" descr="C:\Users\m.medvedeva\Desktop\Тексты\Сентябрь 2018\Олимпиада\5a68de8128ca016129a5288f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20232" y="1755155"/>
            <a:ext cx="1728192" cy="1794850"/>
          </a:xfrm>
          <a:prstGeom prst="rect">
            <a:avLst/>
          </a:prstGeom>
          <a:noFill/>
        </p:spPr>
      </p:pic>
      <p:pic>
        <p:nvPicPr>
          <p:cNvPr id="2051" name="Picture 3" descr="C:\Users\m.medvedeva\Desktop\Тексты\Сентябрь 2018\Олимпиада\ptitsa-raster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64248" y="1971179"/>
            <a:ext cx="1368152" cy="1216515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1079872" y="4347443"/>
            <a:ext cx="81369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УЧАСТНИКИ: студенты, аспиранты и педагогические работники высшего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и среднего профессионального образования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791840" y="2691259"/>
            <a:ext cx="3600400" cy="108012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Номинация</a:t>
            </a:r>
            <a:r>
              <a:rPr lang="ru-RU" sz="24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 «Научный фронт»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5" name="Прямоугольник 34"/>
          <p:cNvSpPr/>
          <p:nvPr/>
        </p:nvSpPr>
        <p:spPr>
          <a:xfrm>
            <a:off x="2376016" y="1251099"/>
            <a:ext cx="4880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Научно-исследовательские работы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400352" y="2259211"/>
            <a:ext cx="40324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      Работы по вопросам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       избирательного права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и избирательного процесса </a:t>
            </a:r>
          </a:p>
        </p:txBody>
      </p:sp>
      <p:pic>
        <p:nvPicPr>
          <p:cNvPr id="3074" name="Picture 2" descr="C:\Users\m.medvedeva\Desktop\Тексты\Август 2018\Конкурс\Номинации иконки\научный фрон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23888" y="1841763"/>
            <a:ext cx="2680768" cy="178560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1651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79872" y="4419451"/>
            <a:ext cx="842493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УЧАСТНИКИ: студенты, аспиранты и педагогические работники высшего образования</a:t>
            </a:r>
          </a:p>
        </p:txBody>
      </p:sp>
      <p:pic>
        <p:nvPicPr>
          <p:cNvPr id="17412" name="Picture 4" descr="C:\Users\m.medvedeva\Desktop\Тексты\Сентябрь 2018\Олимпиада\diplomy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8264" y="1971179"/>
            <a:ext cx="1297441" cy="864096"/>
          </a:xfrm>
          <a:prstGeom prst="rect">
            <a:avLst/>
          </a:prstGeom>
          <a:noFill/>
        </p:spPr>
      </p:pic>
      <p:pic>
        <p:nvPicPr>
          <p:cNvPr id="17411" name="Picture 3" descr="C:\Users\m.medvedeva\Desktop\Тексты\Сентябрь 2018\Олимпиада\889 - Copy - Copy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0272" y="2462387"/>
            <a:ext cx="504056" cy="5760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575816" y="3123307"/>
            <a:ext cx="3528392" cy="864096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Номинация «</a:t>
            </a:r>
            <a:r>
              <a:rPr lang="ru-RU" sz="2800" b="1" spc="-1" dirty="0" smtClean="0">
                <a:solidFill>
                  <a:srgbClr val="FFFFFF"/>
                </a:solidFill>
                <a:latin typeface="Arial"/>
                <a:ea typeface="Arial"/>
              </a:rPr>
              <a:t>Ш</a:t>
            </a: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кольная жара»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809552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5" name="Прямоугольник 34"/>
          <p:cNvSpPr/>
          <p:nvPr/>
        </p:nvSpPr>
        <p:spPr>
          <a:xfrm>
            <a:off x="5400352" y="2331219"/>
            <a:ext cx="381642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             Форматы работ: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рабочие программы дисциплин,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     пособия, практикумы,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сборники задач и др. по тематике выборов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07864" y="4275435"/>
            <a:ext cx="820891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УЧАСТНИКИ: педагогические работники общеобразовательных, профессиональных </a:t>
            </a:r>
            <a:b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и образовательных организаций, реализующих дополнительные образовательные программы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75816" y="1293877"/>
            <a:ext cx="8856984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Учебно-методическое сопровождение основного общего, среднего общего и среднего профессионального образования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4098" name="Picture 2" descr="C:\Users\m.medvedeva\Desktop\Тексты\Август 2018\Конкурс\Номинации иконки\школьная жар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7864" y="2115195"/>
            <a:ext cx="2687358" cy="178560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1651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4968304" y="5139531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Picture 2" descr="C:\Users\m.medvedeva\Desktop\Тексты\Август 2018\Конкурс\Картинки\194442802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25422" y="1971179"/>
            <a:ext cx="1378986" cy="1368152"/>
          </a:xfrm>
          <a:prstGeom prst="rect">
            <a:avLst/>
          </a:prstGeom>
          <a:noFill/>
        </p:spPr>
      </p:pic>
      <p:pic>
        <p:nvPicPr>
          <p:cNvPr id="21" name="Picture 3" descr="C:\Users\m.medvedeva\Desktop\Тексты\Сентябрь 2018\Олимпиада\889 - Copy - Copy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45502" y="2403227"/>
            <a:ext cx="504056" cy="5760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575816" y="2763267"/>
            <a:ext cx="3528392" cy="108012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585803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Номинация </a:t>
            </a:r>
            <a:r>
              <a:rPr lang="ru-RU" sz="2800" b="1" spc="-1" dirty="0" smtClean="0">
                <a:solidFill>
                  <a:schemeClr val="bg1"/>
                </a:solidFill>
                <a:latin typeface="Calibri" pitchFamily="34" charset="0"/>
              </a:rPr>
              <a:t>«Студенческая стихия»</a:t>
            </a:r>
            <a:endParaRPr lang="ru-RU" sz="2800" b="1" spc="-1" dirty="0" smtClean="0">
              <a:solidFill>
                <a:schemeClr val="bg1"/>
              </a:solidFill>
              <a:latin typeface="Calibri" pitchFamily="34" charset="0"/>
              <a:ea typeface="Times New Roman"/>
            </a:endParaRPr>
          </a:p>
          <a:p>
            <a:pPr algn="ctr">
              <a:lnSpc>
                <a:spcPts val="1998"/>
              </a:lnSpc>
            </a:pP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809552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5" name="Прямоугольник 34"/>
          <p:cNvSpPr/>
          <p:nvPr/>
        </p:nvSpPr>
        <p:spPr>
          <a:xfrm>
            <a:off x="791840" y="1251099"/>
            <a:ext cx="8784976" cy="644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Учебно-методическое сопровождение образовательных программ высшего образования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472360" y="2331219"/>
            <a:ext cx="403244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                 Форматы работ: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     рабочие программы дисциплин,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     пособия, практикумы,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сборники задач и др. по тематике выборов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799952" y="4347443"/>
            <a:ext cx="698477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УЧАСТНИКИ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: педагогические работники организаций высшего образования </a:t>
            </a:r>
          </a:p>
        </p:txBody>
      </p:sp>
      <p:pic>
        <p:nvPicPr>
          <p:cNvPr id="5122" name="Picture 2" descr="C:\Users\m.medvedeva\Desktop\Тексты\Август 2018\Конкурс\Номинации иконки\студенческая стих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7864" y="1971179"/>
            <a:ext cx="2613870" cy="178560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1651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2" name="Picture 2" descr="C:\Users\m.medvedeva\Desktop\Тексты\Август 2018\Конкурс\Картинки\194442802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8264" y="1899171"/>
            <a:ext cx="1378986" cy="1368152"/>
          </a:xfrm>
          <a:prstGeom prst="rect">
            <a:avLst/>
          </a:prstGeom>
          <a:noFill/>
        </p:spPr>
      </p:pic>
      <p:pic>
        <p:nvPicPr>
          <p:cNvPr id="23" name="Picture 3" descr="C:\Users\m.medvedeva\Desktop\Тексты\Сентябрь 2018\Олимпиада\889 - Copy - Copy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28344" y="2331219"/>
            <a:ext cx="504056" cy="5760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47824" y="2691259"/>
            <a:ext cx="3744416" cy="1152128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585803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Номинация</a:t>
            </a:r>
            <a:r>
              <a:rPr lang="ru-RU" sz="2800" b="1" spc="-1" dirty="0" smtClean="0">
                <a:solidFill>
                  <a:srgbClr val="FFFFFF"/>
                </a:solidFill>
                <a:latin typeface="Arial"/>
                <a:ea typeface="Arial"/>
              </a:rPr>
              <a:t> «Методстанция»</a:t>
            </a:r>
          </a:p>
          <a:p>
            <a:pPr algn="ctr">
              <a:lnSpc>
                <a:spcPts val="1998"/>
              </a:lnSpc>
            </a:pP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75816" y="314995"/>
            <a:ext cx="809552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5" name="Прямоугольник 34"/>
          <p:cNvSpPr/>
          <p:nvPr/>
        </p:nvSpPr>
        <p:spPr>
          <a:xfrm>
            <a:off x="5616376" y="2403227"/>
            <a:ext cx="35283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    Обучающие материалы  для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     организаторов выборов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по вопросам избирательного процесса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087984" y="4491459"/>
            <a:ext cx="662473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УЧАСТНИКИ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: педагогические работники образовательных организаций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087984" y="1251099"/>
            <a:ext cx="6037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Обучение кадров избирательных комиссий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6146" name="Picture 2" descr="C:\Users\m.medvedeva\Desktop\Тексты\Август 2018\Конкурс\Номинации иконки\методстанц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9872" y="1971179"/>
            <a:ext cx="2682324" cy="178560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165100" sx="105000" sy="105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1" name="Picture 2" descr="C:\Users\m.medvedeva\Desktop\Тексты\Август 2018\Конкурс\Картинки\194442802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0272" y="1827163"/>
            <a:ext cx="1378986" cy="1368152"/>
          </a:xfrm>
          <a:prstGeom prst="rect">
            <a:avLst/>
          </a:prstGeom>
          <a:noFill/>
        </p:spPr>
      </p:pic>
      <p:pic>
        <p:nvPicPr>
          <p:cNvPr id="22" name="Picture 3" descr="C:\Users\m.medvedeva\Desktop\Тексты\Сентябрь 2018\Олимпиада\889 - Copy - Copy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00352" y="2259211"/>
            <a:ext cx="504056" cy="5760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80625" cy="566759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3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204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CustomShape 6"/>
          <p:cNvSpPr/>
          <p:nvPr/>
        </p:nvSpPr>
        <p:spPr>
          <a:xfrm>
            <a:off x="1596960" y="486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Общие требования к авторам работ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208" name="Рисунок 207"/>
          <p:cNvPicPr/>
          <p:nvPr/>
        </p:nvPicPr>
        <p:blipFill>
          <a:blip r:embed="rId4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pic>
        <p:nvPicPr>
          <p:cNvPr id="55298" name="Picture 2" descr="http://varteme.ru/upload/14510"/>
          <p:cNvPicPr>
            <a:picLocks noChangeAspect="1" noChangeArrowheads="1"/>
          </p:cNvPicPr>
          <p:nvPr/>
        </p:nvPicPr>
        <p:blipFill>
          <a:blip r:embed="rId5" cstate="print"/>
          <a:srcRect t="2542"/>
          <a:stretch>
            <a:fillRect/>
          </a:stretch>
        </p:blipFill>
        <p:spPr bwMode="auto">
          <a:xfrm>
            <a:off x="575816" y="1239326"/>
            <a:ext cx="6048672" cy="375586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511920" y="1179091"/>
            <a:ext cx="8064896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15976" y="3267323"/>
            <a:ext cx="756084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727944" y="3987403"/>
            <a:ext cx="691276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943968" y="3843387"/>
            <a:ext cx="763284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015976" y="4203427"/>
            <a:ext cx="756084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943968" y="1251099"/>
            <a:ext cx="6336704" cy="40011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ВОЗРАСТ</a:t>
            </a:r>
            <a:r>
              <a:rPr lang="ru-RU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 – до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35</a:t>
            </a:r>
            <a:r>
              <a:rPr lang="ru-RU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 лет на момент объявления Конкурса</a:t>
            </a:r>
            <a:endParaRPr lang="ru-RU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40112" y="2331219"/>
            <a:ext cx="5400600" cy="64633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КОЛЛЕКТИВНОЕ АВТОРСТВО – не более трех авторов</a:t>
            </a:r>
            <a:endParaRPr lang="ru-RU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36056" y="1827163"/>
            <a:ext cx="4752528" cy="36933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     КОЛИЧЕСТВО – не более одной работы</a:t>
            </a:r>
            <a:endParaRPr lang="ru-RU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43968" y="3555355"/>
            <a:ext cx="117727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1943968" y="3195315"/>
            <a:ext cx="144016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015976" y="2979291"/>
            <a:ext cx="7344816" cy="1938992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НЕ ДОПУСКАЮТСЯ К УЧАСТИЮ работы, написанные членами ИКСРФ, в том числе с правом совещательного  голоса,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и членами иных избирательных комиссий, работающими на постоянной (штатной) основе, а также работниками аппаратов указанных комиссий, Аппарата ЦИК России, РЦОИТ при ЦИК России, ФЦИ при ЦИК России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28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6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29" name="Прямоугольник 28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m.medvedeva\Desktop\Тексты\Август 2018\Конкурс\Картинки\сроки 1.jpg"/>
          <p:cNvPicPr>
            <a:picLocks noChangeAspect="1" noChangeArrowheads="1"/>
          </p:cNvPicPr>
          <p:nvPr/>
        </p:nvPicPr>
        <p:blipFill>
          <a:blip r:embed="rId3" cstate="print"/>
          <a:srcRect l="7874" t="7087" r="7087" b="7087"/>
          <a:stretch>
            <a:fillRect/>
          </a:stretch>
        </p:blipFill>
        <p:spPr bwMode="auto">
          <a:xfrm>
            <a:off x="2952080" y="1179091"/>
            <a:ext cx="4032448" cy="3995805"/>
          </a:xfrm>
          <a:prstGeom prst="rect">
            <a:avLst/>
          </a:prstGeom>
          <a:noFill/>
        </p:spPr>
      </p:pic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4" cstate="print"/>
          <a:stretch/>
        </p:blipFill>
        <p:spPr>
          <a:xfrm>
            <a:off x="9144768" y="5283547"/>
            <a:ext cx="576064" cy="325072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583928" y="387003"/>
            <a:ext cx="7992888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2900"/>
              </a:lnSpc>
            </a:pPr>
            <a:r>
              <a:rPr lang="ru-RU" sz="2800" b="1" dirty="0" smtClean="0">
                <a:solidFill>
                  <a:schemeClr val="bg1"/>
                </a:solidFill>
              </a:rPr>
              <a:t>План-график проведения Конкурса</a:t>
            </a:r>
            <a:endParaRPr lang="ru-RU" sz="2800" b="1" strike="noStrike" spc="-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5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34912" y="3195315"/>
            <a:ext cx="5934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!!!</a:t>
            </a:r>
            <a:endParaRPr lang="ru-RU" sz="3200" b="1" dirty="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184328" y="125109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/>
                <a:ea typeface="Times New Roman" pitchFamily="18" charset="0"/>
                <a:cs typeface="Arial" pitchFamily="34" charset="0"/>
              </a:rPr>
              <a:t>1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256336" y="1539131"/>
            <a:ext cx="11135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Roboto Light"/>
                <a:ea typeface="Times New Roman" pitchFamily="18" charset="0"/>
                <a:cs typeface="Arial" pitchFamily="34" charset="0"/>
              </a:rPr>
              <a:t>Прием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latin typeface="Roboto Light"/>
              <a:ea typeface="Times New Roman" pitchFamily="18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Roboto Light"/>
                <a:ea typeface="Times New Roman" pitchFamily="18" charset="0"/>
                <a:cs typeface="Arial" pitchFamily="34" charset="0"/>
              </a:rPr>
              <a:t>заявок на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latin typeface="Roboto Light"/>
              <a:ea typeface="Times New Roman" pitchFamily="18" charset="0"/>
              <a:cs typeface="Arial" pitchFamily="34" charset="0"/>
            </a:endParaRPr>
          </a:p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latin typeface="Roboto Light"/>
                <a:ea typeface="Times New Roman" pitchFamily="18" charset="0"/>
                <a:cs typeface="Arial" pitchFamily="34" charset="0"/>
              </a:rPr>
              <a:t>www.rcoit.ru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08464" y="2187203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/>
                <a:ea typeface="Times New Roman" pitchFamily="18" charset="0"/>
                <a:cs typeface="Arial" pitchFamily="34" charset="0"/>
              </a:rPr>
              <a:t>2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904408" y="2619251"/>
            <a:ext cx="11047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Прием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работ 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в РЦОИТ при 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ЦИК России</a:t>
            </a:r>
            <a:endParaRPr lang="ru-RU" sz="1100" b="1" dirty="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408464" y="3699371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/>
                <a:ea typeface="Times New Roman" pitchFamily="18" charset="0"/>
                <a:cs typeface="Arial" pitchFamily="34" charset="0"/>
              </a:rPr>
              <a:t>3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400352" y="3938042"/>
            <a:ext cx="12241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Проверка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и допуск работ </a:t>
            </a:r>
            <a:b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</a:br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к участию </a:t>
            </a:r>
            <a:b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</a:br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в Конкурсе</a:t>
            </a:r>
            <a:endParaRPr lang="ru-RU" sz="1100" dirty="0">
              <a:solidFill>
                <a:schemeClr val="bg1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112320" y="4635475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/>
                <a:ea typeface="Times New Roman" pitchFamily="18" charset="0"/>
                <a:cs typeface="Arial" pitchFamily="34" charset="0"/>
              </a:rPr>
              <a:t>4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72160" y="4275435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/>
                <a:ea typeface="Times New Roman" pitchFamily="18" charset="0"/>
                <a:cs typeface="Arial" pitchFamily="34" charset="0"/>
              </a:rPr>
              <a:t>5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024088" y="2835275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/>
                <a:ea typeface="Times New Roman" pitchFamily="18" charset="0"/>
                <a:cs typeface="Arial" pitchFamily="34" charset="0"/>
              </a:rPr>
              <a:t>6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744168" y="1539131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Light"/>
                <a:ea typeface="Times New Roman" pitchFamily="18" charset="0"/>
                <a:cs typeface="Arial" pitchFamily="34" charset="0"/>
              </a:rPr>
              <a:t>7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248224" y="4203427"/>
            <a:ext cx="11521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Roboto Light"/>
                <a:ea typeface="Times New Roman" pitchFamily="18" charset="0"/>
                <a:cs typeface="Arial" pitchFamily="34" charset="0"/>
              </a:rPr>
              <a:t>Экспертиза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Roboto Light"/>
                <a:ea typeface="Times New Roman" pitchFamily="18" charset="0"/>
                <a:cs typeface="Arial" pitchFamily="34" charset="0"/>
              </a:rPr>
              <a:t>работ по номинациям </a:t>
            </a:r>
            <a:b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Roboto Light"/>
                <a:ea typeface="Times New Roman" pitchFamily="18" charset="0"/>
                <a:cs typeface="Arial" pitchFamily="34" charset="0"/>
              </a:rPr>
            </a:br>
            <a:endParaRPr lang="ru-RU" sz="1100" dirty="0">
              <a:solidFill>
                <a:schemeClr val="bg1">
                  <a:lumMod val="50000"/>
                </a:schemeClr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096096" y="3483347"/>
            <a:ext cx="11521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Отбор работ </a:t>
            </a:r>
            <a:b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</a:br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в финал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Конкурса</a:t>
            </a:r>
            <a:endParaRPr lang="ru-RU" sz="1100" dirty="0">
              <a:solidFill>
                <a:schemeClr val="bg1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240112" y="2043187"/>
            <a:ext cx="15121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Финал 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в форме 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очной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защиты 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работ </a:t>
            </a:r>
          </a:p>
          <a:p>
            <a:endParaRPr lang="ru-RU" sz="1100" dirty="0">
              <a:solidFill>
                <a:schemeClr val="bg1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104208" y="1467123"/>
            <a:ext cx="12961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Roboto Light"/>
                <a:ea typeface="Times New Roman" pitchFamily="18" charset="0"/>
                <a:cs typeface="Arial" pitchFamily="34" charset="0"/>
              </a:rPr>
              <a:t>Награждение победителей Конкурса</a:t>
            </a:r>
          </a:p>
          <a:p>
            <a:endParaRPr lang="ru-RU" sz="1100" dirty="0">
              <a:solidFill>
                <a:schemeClr val="bg1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5" name="Выноска 1 (граница и черта) 44"/>
          <p:cNvSpPr/>
          <p:nvPr/>
        </p:nvSpPr>
        <p:spPr>
          <a:xfrm>
            <a:off x="7560592" y="1395115"/>
            <a:ext cx="2016224" cy="504056"/>
          </a:xfrm>
          <a:prstGeom prst="accentBorderCallout1">
            <a:avLst>
              <a:gd name="adj1" fmla="val 18750"/>
              <a:gd name="adj2" fmla="val -3786"/>
              <a:gd name="adj3" fmla="val 74049"/>
              <a:gd name="adj4" fmla="val -49754"/>
            </a:avLst>
          </a:prstGeom>
          <a:solidFill>
            <a:schemeClr val="bg1"/>
          </a:solidFill>
          <a:ln w="19050">
            <a:solidFill>
              <a:srgbClr val="17D3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Выноска 1 (граница и черта) 46"/>
          <p:cNvSpPr/>
          <p:nvPr/>
        </p:nvSpPr>
        <p:spPr>
          <a:xfrm>
            <a:off x="7632600" y="2331219"/>
            <a:ext cx="1944216" cy="504056"/>
          </a:xfrm>
          <a:prstGeom prst="accentBorderCallout1">
            <a:avLst>
              <a:gd name="adj1" fmla="val 18750"/>
              <a:gd name="adj2" fmla="val -3786"/>
              <a:gd name="adj3" fmla="val 63065"/>
              <a:gd name="adj4" fmla="val -34635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Выноска 1 (граница и черта) 48"/>
          <p:cNvSpPr/>
          <p:nvPr/>
        </p:nvSpPr>
        <p:spPr>
          <a:xfrm>
            <a:off x="7643232" y="4102894"/>
            <a:ext cx="1944216" cy="504056"/>
          </a:xfrm>
          <a:prstGeom prst="accentBorderCallout1">
            <a:avLst>
              <a:gd name="adj1" fmla="val 18750"/>
              <a:gd name="adj2" fmla="val -3786"/>
              <a:gd name="adj3" fmla="val 168475"/>
              <a:gd name="adj4" fmla="val -95836"/>
            </a:avLst>
          </a:prstGeom>
          <a:solidFill>
            <a:schemeClr val="bg1"/>
          </a:solidFill>
          <a:ln w="19050">
            <a:solidFill>
              <a:srgbClr val="F6C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Выноска 1 (граница и черта) 49"/>
          <p:cNvSpPr/>
          <p:nvPr/>
        </p:nvSpPr>
        <p:spPr>
          <a:xfrm flipH="1">
            <a:off x="503808" y="1683147"/>
            <a:ext cx="1799976" cy="576064"/>
          </a:xfrm>
          <a:prstGeom prst="accentBorderCallout1">
            <a:avLst>
              <a:gd name="adj1" fmla="val 18750"/>
              <a:gd name="adj2" fmla="val -3786"/>
              <a:gd name="adj3" fmla="val -30335"/>
              <a:gd name="adj4" fmla="val -80664"/>
            </a:avLst>
          </a:prstGeom>
          <a:solidFill>
            <a:schemeClr val="bg1"/>
          </a:solidFill>
          <a:ln w="19050">
            <a:solidFill>
              <a:srgbClr val="F26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EE3C04"/>
              </a:solidFill>
            </a:endParaRPr>
          </a:p>
        </p:txBody>
      </p:sp>
      <p:sp>
        <p:nvSpPr>
          <p:cNvPr id="51" name="Выноска 1 (граница и черта) 50"/>
          <p:cNvSpPr/>
          <p:nvPr/>
        </p:nvSpPr>
        <p:spPr>
          <a:xfrm flipH="1">
            <a:off x="503808" y="2763267"/>
            <a:ext cx="1799976" cy="576064"/>
          </a:xfrm>
          <a:prstGeom prst="accentBorderCallout1">
            <a:avLst>
              <a:gd name="adj1" fmla="val 18750"/>
              <a:gd name="adj2" fmla="val -3786"/>
              <a:gd name="adj3" fmla="val -5977"/>
              <a:gd name="adj4" fmla="val -31748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Выноска 1 (граница и черта) 51"/>
          <p:cNvSpPr/>
          <p:nvPr/>
        </p:nvSpPr>
        <p:spPr>
          <a:xfrm flipH="1">
            <a:off x="503808" y="3915395"/>
            <a:ext cx="1799976" cy="504056"/>
          </a:xfrm>
          <a:prstGeom prst="accentBorderCallout1">
            <a:avLst>
              <a:gd name="adj1" fmla="val 18750"/>
              <a:gd name="adj2" fmla="val -3786"/>
              <a:gd name="adj3" fmla="val -10109"/>
              <a:gd name="adj4" fmla="val -37758"/>
            </a:avLst>
          </a:prstGeom>
          <a:solidFill>
            <a:schemeClr val="bg1"/>
          </a:solidFill>
          <a:ln w="19050">
            <a:solidFill>
              <a:srgbClr val="F68A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Выноска 1 (граница и черта) 52"/>
          <p:cNvSpPr/>
          <p:nvPr/>
        </p:nvSpPr>
        <p:spPr>
          <a:xfrm>
            <a:off x="7632600" y="3123307"/>
            <a:ext cx="1944216" cy="504056"/>
          </a:xfrm>
          <a:prstGeom prst="accentBorderCallout1">
            <a:avLst>
              <a:gd name="adj1" fmla="val 18750"/>
              <a:gd name="adj2" fmla="val -3786"/>
              <a:gd name="adj3" fmla="val 103025"/>
              <a:gd name="adj4" fmla="val -36868"/>
            </a:avLst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4608264" y="3195315"/>
            <a:ext cx="792088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8" name="Рисунок 147"/>
          <p:cNvPicPr/>
          <p:nvPr/>
        </p:nvPicPr>
        <p:blipFill>
          <a:blip r:embed="rId6" cstate="print"/>
          <a:stretch/>
        </p:blipFill>
        <p:spPr>
          <a:xfrm>
            <a:off x="4248224" y="2907283"/>
            <a:ext cx="1584176" cy="504056"/>
          </a:xfrm>
          <a:prstGeom prst="rect">
            <a:avLst/>
          </a:prstGeom>
          <a:ln>
            <a:noFill/>
          </a:ln>
        </p:spPr>
      </p:pic>
      <p:sp>
        <p:nvSpPr>
          <p:cNvPr id="55" name="CustomShape 2"/>
          <p:cNvSpPr/>
          <p:nvPr/>
        </p:nvSpPr>
        <p:spPr>
          <a:xfrm>
            <a:off x="435600" y="5139531"/>
            <a:ext cx="9285232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7" name="Рисунок 56"/>
          <p:cNvPicPr/>
          <p:nvPr/>
        </p:nvPicPr>
        <p:blipFill>
          <a:blip r:embed="rId6" cstate="print"/>
          <a:stretch/>
        </p:blipFill>
        <p:spPr>
          <a:xfrm>
            <a:off x="359792" y="5218427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7848624" y="1395115"/>
            <a:ext cx="16004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109895"/>
                </a:solidFill>
                <a:latin typeface="Roboto Light"/>
                <a:ea typeface="Times New Roman" pitchFamily="18" charset="0"/>
                <a:cs typeface="Arial" pitchFamily="34" charset="0"/>
              </a:rPr>
              <a:t>по 1 ноября</a:t>
            </a:r>
          </a:p>
          <a:p>
            <a:endParaRPr lang="ru-RU" sz="2000" dirty="0">
              <a:solidFill>
                <a:srgbClr val="109895"/>
              </a:solidFill>
              <a:latin typeface="Roboto Ligh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76616" y="2331219"/>
            <a:ext cx="19519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Roboto Light"/>
                <a:ea typeface="Times New Roman" pitchFamily="18" charset="0"/>
                <a:cs typeface="Arial" pitchFamily="34" charset="0"/>
              </a:rPr>
              <a:t>по 31 декабря</a:t>
            </a:r>
          </a:p>
          <a:p>
            <a:endParaRPr lang="ru-RU" sz="2000" dirty="0">
              <a:solidFill>
                <a:srgbClr val="0070C0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766191" y="3123307"/>
            <a:ext cx="1728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Roboto Light"/>
                <a:ea typeface="Times New Roman" pitchFamily="18" charset="0"/>
                <a:cs typeface="Arial" pitchFamily="34" charset="0"/>
              </a:rPr>
              <a:t>по 15 января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48624" y="4131419"/>
            <a:ext cx="16060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EEB500"/>
                </a:solidFill>
                <a:latin typeface="Roboto Light"/>
                <a:ea typeface="Times New Roman" pitchFamily="18" charset="0"/>
                <a:cs typeface="Arial" pitchFamily="34" charset="0"/>
              </a:rPr>
              <a:t>по 15 марта</a:t>
            </a:r>
          </a:p>
          <a:p>
            <a:endParaRPr lang="ru-RU" sz="2000" dirty="0">
              <a:solidFill>
                <a:srgbClr val="EEB500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4046" y="3987403"/>
            <a:ext cx="16483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-60" dirty="0" smtClean="0">
                <a:solidFill>
                  <a:srgbClr val="F5801F"/>
                </a:solidFill>
                <a:latin typeface="Roboto Light"/>
                <a:ea typeface="Times New Roman" pitchFamily="18" charset="0"/>
                <a:cs typeface="Arial" pitchFamily="34" charset="0"/>
              </a:rPr>
              <a:t>по 15 апреля</a:t>
            </a:r>
          </a:p>
          <a:p>
            <a:endParaRPr lang="ru-RU" sz="2000" spc="-60" dirty="0">
              <a:solidFill>
                <a:srgbClr val="F5801F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8621" y="2835275"/>
            <a:ext cx="13516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BA021C"/>
                </a:solidFill>
                <a:latin typeface="Roboto Light"/>
                <a:ea typeface="Times New Roman" pitchFamily="18" charset="0"/>
                <a:cs typeface="Arial" pitchFamily="34" charset="0"/>
              </a:rPr>
              <a:t>по 15 мая</a:t>
            </a:r>
          </a:p>
          <a:p>
            <a:endParaRPr lang="ru-RU" sz="2000" dirty="0">
              <a:solidFill>
                <a:srgbClr val="BA021C"/>
              </a:solidFill>
              <a:latin typeface="Roboto Ligh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40629" y="1755155"/>
            <a:ext cx="1378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E4480A"/>
                </a:solidFill>
              </a:rPr>
              <a:t>по 31 июля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256336" y="5335810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en-US" sz="2800" b="1" spc="-1" dirty="0" smtClean="0">
                <a:solidFill>
                  <a:srgbClr val="FFFFFF"/>
                </a:solidFill>
                <a:latin typeface="Arial"/>
              </a:rPr>
              <a:t>I</a:t>
            </a:r>
            <a:r>
              <a:rPr lang="ru-RU" sz="2800" b="1" spc="-1" dirty="0" smtClean="0">
                <a:solidFill>
                  <a:srgbClr val="FFFFFF"/>
                </a:solidFill>
                <a:latin typeface="Arial"/>
              </a:rPr>
              <a:t> этап – заявочный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pic>
        <p:nvPicPr>
          <p:cNvPr id="3074" name="Picture 2" descr="http://hardcorecase.ru/wp-content/uploads/2015/09/chelovek-dumae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575816" y="1755155"/>
            <a:ext cx="1702892" cy="1200133"/>
          </a:xfrm>
          <a:prstGeom prst="rect">
            <a:avLst/>
          </a:prstGeom>
          <a:noFill/>
        </p:spPr>
      </p:pic>
      <p:pic>
        <p:nvPicPr>
          <p:cNvPr id="3076" name="Picture 4" descr="https://anticollectorburo.ru/wp-content/uploads/2015/04/1-8-768x5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24088" y="1755155"/>
            <a:ext cx="1760617" cy="1224136"/>
          </a:xfrm>
          <a:prstGeom prst="rect">
            <a:avLst/>
          </a:prstGeom>
          <a:noFill/>
        </p:spPr>
      </p:pic>
      <p:sp>
        <p:nvSpPr>
          <p:cNvPr id="30" name="Прямоугольник 29"/>
          <p:cNvSpPr/>
          <p:nvPr/>
        </p:nvSpPr>
        <p:spPr>
          <a:xfrm>
            <a:off x="431800" y="3123307"/>
            <a:ext cx="20162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F6FA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ЗАЯВКА </a:t>
            </a:r>
            <a:r>
              <a:rPr lang="ru-RU" b="1" dirty="0" smtClean="0">
                <a:solidFill>
                  <a:srgbClr val="009A4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9A4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участие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Конкурсе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подается на сайте РЦОИТ при ЦИК России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24088" y="3123307"/>
            <a:ext cx="18722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F6FA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РАБОТА</a:t>
            </a:r>
            <a:r>
              <a:rPr lang="ru-RU" dirty="0" smtClean="0">
                <a:solidFill>
                  <a:srgbClr val="2F6FA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направляется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РЦОИТ при ЦИК России на почтовый адрес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31800" y="1395115"/>
            <a:ext cx="1944216" cy="3528392"/>
          </a:xfrm>
          <a:prstGeom prst="rect">
            <a:avLst/>
          </a:prstGeom>
          <a:noFill/>
          <a:ln>
            <a:solidFill>
              <a:srgbClr val="319B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952080" y="1395115"/>
            <a:ext cx="1944216" cy="352839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19832" y="1395115"/>
            <a:ext cx="1577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F6FA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1 ноября</a:t>
            </a:r>
            <a:endParaRPr lang="ru-RU" b="1" dirty="0">
              <a:solidFill>
                <a:srgbClr val="2F6FA3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24088" y="1395115"/>
            <a:ext cx="1875642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F6FA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30 декабря </a:t>
            </a:r>
            <a:endParaRPr lang="ru-RU" b="1" dirty="0">
              <a:solidFill>
                <a:srgbClr val="2F6FA3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760392" y="1539131"/>
            <a:ext cx="3816424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5760392" y="1755155"/>
            <a:ext cx="38164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Перед отправкой работы еще раз изучите требования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к ее оформлению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в Положении о Конкурсе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3082" name="Picture 10" descr="https://lred.ru/images/rassilka/82/750px-Send-email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40312" y="1395115"/>
            <a:ext cx="864096" cy="677451"/>
          </a:xfrm>
          <a:prstGeom prst="rect">
            <a:avLst/>
          </a:prstGeom>
          <a:noFill/>
        </p:spPr>
      </p:pic>
      <p:sp>
        <p:nvSpPr>
          <p:cNvPr id="52" name="Прямоугольник 51"/>
          <p:cNvSpPr/>
          <p:nvPr/>
        </p:nvSpPr>
        <p:spPr>
          <a:xfrm>
            <a:off x="5760392" y="3627363"/>
            <a:ext cx="3816424" cy="1080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5760392" y="3627363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Конкурсные работы, направленные позднее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31 декабря, не принимаются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3088" name="AutoShape 16" descr="https://cdn2.iconfinder.com/data/icons/large-glossy-svg-icons/512/no_vote_delete_exit_entry-5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0" name="AutoShape 18" descr="https://cdn2.iconfinder.com/data/icons/large-glossy-svg-icons/512/no_vote_delete_exit_entry-5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8" name="Picture 10" descr="https://lred.ru/images/rassilka/82/750px-Send-email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12320" y="3411339"/>
            <a:ext cx="864096" cy="677451"/>
          </a:xfrm>
          <a:prstGeom prst="rect">
            <a:avLst/>
          </a:prstGeom>
          <a:noFill/>
        </p:spPr>
      </p:pic>
      <p:pic>
        <p:nvPicPr>
          <p:cNvPr id="3092" name="Picture 20" descr="http://www.clipartbest.com/cliparts/MTL/LxL/MTLLxLzrc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40312" y="3165978"/>
            <a:ext cx="936104" cy="1109457"/>
          </a:xfrm>
          <a:prstGeom prst="rect">
            <a:avLst/>
          </a:prstGeom>
          <a:noFill/>
        </p:spPr>
      </p:pic>
      <p:sp>
        <p:nvSpPr>
          <p:cNvPr id="37" name="Прямоугольник 36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-45045"/>
            <a:ext cx="10080625" cy="571559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00" name="Прямоугольник 199"/>
          <p:cNvSpPr/>
          <p:nvPr/>
        </p:nvSpPr>
        <p:spPr>
          <a:xfrm>
            <a:off x="503808" y="1251099"/>
            <a:ext cx="5760640" cy="3754288"/>
          </a:xfrm>
          <a:prstGeom prst="rect">
            <a:avLst/>
          </a:prstGeom>
          <a:noFill/>
          <a:ln w="28575">
            <a:solidFill>
              <a:srgbClr val="3E8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67523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295896" y="387003"/>
            <a:ext cx="8456665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400" b="1" spc="-1" dirty="0" smtClean="0">
                <a:solidFill>
                  <a:srgbClr val="FFFFFF"/>
                </a:solidFill>
                <a:latin typeface="Arial"/>
              </a:rPr>
              <a:t>Как направить работу на Конкурс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809552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088" name="AutoShape 16" descr="https://cdn2.iconfinder.com/data/icons/large-glossy-svg-icons/512/no_vote_delete_exit_entry-5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0" name="AutoShape 18" descr="https://cdn2.iconfinder.com/data/icons/large-glossy-svg-icons/512/no_vote_delete_exit_entry-5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atgapprenticeships.com/blog/wp-content/uploads/2014/09/Apprenticeship-Guidan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s://atgapprenticeships.com/blog/wp-content/uploads/2014/09/Apprenticeship-Guidan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atgapprenticeships.com/blog/wp-content/uploads/2014/09/Apprenticeship-Guidan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5" name="AutoShape 31" descr="https://www.gracejudson.com/wp-content/uploads/2016/06/2016-06-30-Leadership-power-and-conflict-Social-Medi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7" name="AutoShape 33" descr="https://www.gracejudson.com/wp-content/uploads/2016/06/2016-06-30-Leadership-power-and-conflict-Social-Medi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791840" y="3277195"/>
            <a:ext cx="792088" cy="792088"/>
          </a:xfrm>
          <a:prstGeom prst="ellipse">
            <a:avLst/>
          </a:prstGeom>
          <a:noFill/>
          <a:ln w="38100">
            <a:solidFill>
              <a:srgbClr val="3E8A9C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Шестиугольник 69"/>
          <p:cNvSpPr/>
          <p:nvPr/>
        </p:nvSpPr>
        <p:spPr>
          <a:xfrm rot="21065619">
            <a:off x="2141436" y="4277274"/>
            <a:ext cx="1467971" cy="804818"/>
          </a:xfrm>
          <a:prstGeom prst="hexagon">
            <a:avLst/>
          </a:prstGeom>
          <a:noFill/>
          <a:ln w="38100">
            <a:solidFill>
              <a:srgbClr val="BE1853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1583928" y="4789363"/>
            <a:ext cx="576064" cy="0"/>
          </a:xfrm>
          <a:prstGeom prst="straightConnector1">
            <a:avLst/>
          </a:prstGeom>
          <a:ln w="28575">
            <a:solidFill>
              <a:srgbClr val="3E8A9C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1655936" y="2691259"/>
            <a:ext cx="360040" cy="0"/>
          </a:xfrm>
          <a:prstGeom prst="straightConnector1">
            <a:avLst/>
          </a:prstGeom>
          <a:ln w="28575">
            <a:solidFill>
              <a:srgbClr val="3E8A9C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3888184" y="2619251"/>
            <a:ext cx="576064" cy="720080"/>
          </a:xfrm>
          <a:prstGeom prst="straightConnector1">
            <a:avLst/>
          </a:prstGeom>
          <a:ln w="19050">
            <a:solidFill>
              <a:srgbClr val="3E8A9C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V="1">
            <a:off x="4104208" y="3925267"/>
            <a:ext cx="360040" cy="792088"/>
          </a:xfrm>
          <a:prstGeom prst="straightConnector1">
            <a:avLst/>
          </a:prstGeom>
          <a:ln w="19050">
            <a:solidFill>
              <a:srgbClr val="3E8A9C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1655936" y="3709243"/>
            <a:ext cx="2376264" cy="0"/>
          </a:xfrm>
          <a:prstGeom prst="straightConnector1">
            <a:avLst/>
          </a:prstGeom>
          <a:ln w="19050">
            <a:solidFill>
              <a:srgbClr val="3E8A9C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Скругленный прямоугольник 81"/>
          <p:cNvSpPr/>
          <p:nvPr/>
        </p:nvSpPr>
        <p:spPr>
          <a:xfrm rot="21182656">
            <a:off x="4284039" y="3296512"/>
            <a:ext cx="1286084" cy="842011"/>
          </a:xfrm>
          <a:prstGeom prst="roundRect">
            <a:avLst/>
          </a:prstGeom>
          <a:noFill/>
          <a:ln w="38100">
            <a:solidFill>
              <a:srgbClr val="265B86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единительная линия 89"/>
          <p:cNvCxnSpPr/>
          <p:nvPr/>
        </p:nvCxnSpPr>
        <p:spPr>
          <a:xfrm flipH="1" flipV="1">
            <a:off x="1223888" y="3853259"/>
            <a:ext cx="360040" cy="936104"/>
          </a:xfrm>
          <a:prstGeom prst="line">
            <a:avLst/>
          </a:prstGeom>
          <a:ln w="28575">
            <a:solidFill>
              <a:srgbClr val="3E8A9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H="1">
            <a:off x="1295896" y="2691259"/>
            <a:ext cx="360040" cy="729952"/>
          </a:xfrm>
          <a:prstGeom prst="line">
            <a:avLst/>
          </a:prstGeom>
          <a:ln w="28575">
            <a:solidFill>
              <a:srgbClr val="3E8A9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3528144" y="2619251"/>
            <a:ext cx="360040" cy="0"/>
          </a:xfrm>
          <a:prstGeom prst="line">
            <a:avLst/>
          </a:prstGeom>
          <a:ln w="19050">
            <a:solidFill>
              <a:srgbClr val="3E8A9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flipH="1">
            <a:off x="3600152" y="4717355"/>
            <a:ext cx="50405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Блок-схема: документ 167"/>
          <p:cNvSpPr/>
          <p:nvPr/>
        </p:nvSpPr>
        <p:spPr>
          <a:xfrm rot="21318892">
            <a:off x="2192873" y="2187203"/>
            <a:ext cx="1224136" cy="1008112"/>
          </a:xfrm>
          <a:prstGeom prst="flowChartDocumen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Выноска 3 (граница и черта) 198"/>
          <p:cNvSpPr/>
          <p:nvPr/>
        </p:nvSpPr>
        <p:spPr>
          <a:xfrm flipH="1">
            <a:off x="6696496" y="1539131"/>
            <a:ext cx="2592288" cy="2808312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12256"/>
              <a:gd name="adj6" fmla="val -13131"/>
              <a:gd name="adj7" fmla="val 116544"/>
              <a:gd name="adj8" fmla="val 108640"/>
            </a:avLst>
          </a:prstGeom>
          <a:solidFill>
            <a:schemeClr val="bg1"/>
          </a:solidFill>
          <a:ln w="12700">
            <a:solidFill>
              <a:srgbClr val="3E8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Прямоугольник 203"/>
          <p:cNvSpPr/>
          <p:nvPr/>
        </p:nvSpPr>
        <p:spPr>
          <a:xfrm>
            <a:off x="7344568" y="3267323"/>
            <a:ext cx="18722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Непосредственно </a:t>
            </a:r>
          </a:p>
          <a:p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в РЦОИТ при ЦИК России</a:t>
            </a:r>
            <a:b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на почтовый адрес:</a:t>
            </a:r>
            <a:b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ru-RU" sz="1200" dirty="0" smtClean="0"/>
              <a:t>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101000, г. Москва, ул. Мясницкая, д. 47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12" name="Прямоугольник 211"/>
          <p:cNvSpPr/>
          <p:nvPr/>
        </p:nvSpPr>
        <p:spPr>
          <a:xfrm>
            <a:off x="7272560" y="1611139"/>
            <a:ext cx="158417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Через избирательную комиссию региона, </a:t>
            </a:r>
            <a:b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в котором Вы живете</a:t>
            </a:r>
          </a:p>
        </p:txBody>
      </p:sp>
      <p:sp>
        <p:nvSpPr>
          <p:cNvPr id="213" name="Прямоугольник 212"/>
          <p:cNvSpPr/>
          <p:nvPr/>
        </p:nvSpPr>
        <p:spPr>
          <a:xfrm>
            <a:off x="7344568" y="2547243"/>
            <a:ext cx="1921103" cy="759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Через образовательную</a:t>
            </a:r>
          </a:p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организацию, в которой </a:t>
            </a:r>
          </a:p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Вы учитесь или работаете</a:t>
            </a:r>
          </a:p>
          <a:p>
            <a:pPr>
              <a:lnSpc>
                <a:spcPts val="1300"/>
              </a:lnSpc>
            </a:pPr>
            <a:endParaRPr lang="ru-RU" sz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215" name="Прямая соединительная линия 214"/>
          <p:cNvCxnSpPr/>
          <p:nvPr/>
        </p:nvCxnSpPr>
        <p:spPr>
          <a:xfrm>
            <a:off x="7128544" y="2475235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Прямая соединительная линия 215"/>
          <p:cNvCxnSpPr/>
          <p:nvPr/>
        </p:nvCxnSpPr>
        <p:spPr>
          <a:xfrm>
            <a:off x="7128544" y="3267323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m.medvedeva\Desktop\Тексты\Август 2018\Конкурс\silhouette-3135642_128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47824" y="1971179"/>
            <a:ext cx="902257" cy="1723877"/>
          </a:xfrm>
          <a:prstGeom prst="rect">
            <a:avLst/>
          </a:prstGeom>
          <a:noFill/>
        </p:spPr>
      </p:pic>
      <p:pic>
        <p:nvPicPr>
          <p:cNvPr id="3075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7" cstate="print"/>
          <a:srcRect l="49557" r="26855"/>
          <a:stretch>
            <a:fillRect/>
          </a:stretch>
        </p:blipFill>
        <p:spPr bwMode="auto">
          <a:xfrm flipH="1">
            <a:off x="2232000" y="1601789"/>
            <a:ext cx="320036" cy="1233486"/>
          </a:xfrm>
          <a:prstGeom prst="rect">
            <a:avLst/>
          </a:prstGeom>
          <a:noFill/>
        </p:spPr>
      </p:pic>
      <p:pic>
        <p:nvPicPr>
          <p:cNvPr id="3076" name="Picture 4" descr="C:\Users\m.medvedeva\Desktop\Тексты\Август 2018\Конкурс\DOal9CxWsAAuimB.png"/>
          <p:cNvPicPr>
            <a:picLocks noChangeAspect="1" noChangeArrowheads="1"/>
          </p:cNvPicPr>
          <p:nvPr/>
        </p:nvPicPr>
        <p:blipFill>
          <a:blip r:embed="rId8" cstate="print"/>
          <a:srcRect l="61897"/>
          <a:stretch>
            <a:fillRect/>
          </a:stretch>
        </p:blipFill>
        <p:spPr bwMode="auto">
          <a:xfrm>
            <a:off x="2520032" y="1536065"/>
            <a:ext cx="720080" cy="1170663"/>
          </a:xfrm>
          <a:prstGeom prst="rect">
            <a:avLst/>
          </a:prstGeom>
          <a:noFill/>
        </p:spPr>
      </p:pic>
      <p:pic>
        <p:nvPicPr>
          <p:cNvPr id="3077" name="Picture 5" descr="C:\Users\m.medvedeva\Desktop\Тексты\Август 2018\Конкурс\businessman-businesswoman_silhouette.png"/>
          <p:cNvPicPr>
            <a:picLocks noChangeAspect="1" noChangeArrowheads="1"/>
          </p:cNvPicPr>
          <p:nvPr/>
        </p:nvPicPr>
        <p:blipFill>
          <a:blip r:embed="rId9" cstate="print"/>
          <a:srcRect l="-4243" r="53459"/>
          <a:stretch>
            <a:fillRect/>
          </a:stretch>
        </p:blipFill>
        <p:spPr bwMode="auto">
          <a:xfrm>
            <a:off x="2664048" y="3411339"/>
            <a:ext cx="663636" cy="1502296"/>
          </a:xfrm>
          <a:prstGeom prst="rect">
            <a:avLst/>
          </a:prstGeom>
          <a:noFill/>
        </p:spPr>
      </p:pic>
      <p:pic>
        <p:nvPicPr>
          <p:cNvPr id="62" name="Picture 5" descr="C:\Users\m.medvedeva\Desktop\Тексты\Август 2018\Конкурс\businessman-businesswoman_silhouette.png"/>
          <p:cNvPicPr>
            <a:picLocks noChangeAspect="1" noChangeArrowheads="1"/>
          </p:cNvPicPr>
          <p:nvPr/>
        </p:nvPicPr>
        <p:blipFill>
          <a:blip r:embed="rId10" cstate="print"/>
          <a:srcRect l="61097"/>
          <a:stretch>
            <a:fillRect/>
          </a:stretch>
        </p:blipFill>
        <p:spPr bwMode="auto">
          <a:xfrm>
            <a:off x="2448024" y="3421210"/>
            <a:ext cx="504056" cy="1502297"/>
          </a:xfrm>
          <a:prstGeom prst="rect">
            <a:avLst/>
          </a:prstGeom>
          <a:noFill/>
        </p:spPr>
      </p:pic>
      <p:pic>
        <p:nvPicPr>
          <p:cNvPr id="63" name="Picture 5" descr="C:\Users\m.medvedeva\Desktop\Тексты\Август 2018\Конкурс\businessman-businesswoman_silhouette.png"/>
          <p:cNvPicPr>
            <a:picLocks noChangeAspect="1" noChangeArrowheads="1"/>
          </p:cNvPicPr>
          <p:nvPr/>
        </p:nvPicPr>
        <p:blipFill>
          <a:blip r:embed="rId11" cstate="print"/>
          <a:srcRect l="-4243" r="53459"/>
          <a:stretch>
            <a:fillRect/>
          </a:stretch>
        </p:blipFill>
        <p:spPr bwMode="auto">
          <a:xfrm>
            <a:off x="6912520" y="1683147"/>
            <a:ext cx="288032" cy="652028"/>
          </a:xfrm>
          <a:prstGeom prst="rect">
            <a:avLst/>
          </a:prstGeom>
          <a:noFill/>
        </p:spPr>
      </p:pic>
      <p:pic>
        <p:nvPicPr>
          <p:cNvPr id="64" name="Picture 5" descr="C:\Users\m.medvedeva\Desktop\Тексты\Август 2018\Конкурс\businessman-businesswoman_silhouette.png"/>
          <p:cNvPicPr>
            <a:picLocks noChangeAspect="1" noChangeArrowheads="1"/>
          </p:cNvPicPr>
          <p:nvPr/>
        </p:nvPicPr>
        <p:blipFill>
          <a:blip r:embed="rId12" cstate="print"/>
          <a:srcRect l="61097"/>
          <a:stretch>
            <a:fillRect/>
          </a:stretch>
        </p:blipFill>
        <p:spPr bwMode="auto">
          <a:xfrm>
            <a:off x="6837765" y="1679190"/>
            <a:ext cx="218771" cy="652029"/>
          </a:xfrm>
          <a:prstGeom prst="rect">
            <a:avLst/>
          </a:prstGeom>
          <a:noFill/>
        </p:spPr>
      </p:pic>
      <p:pic>
        <p:nvPicPr>
          <p:cNvPr id="65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13" cstate="print"/>
          <a:srcRect l="49557" r="26855"/>
          <a:stretch>
            <a:fillRect/>
          </a:stretch>
        </p:blipFill>
        <p:spPr bwMode="auto">
          <a:xfrm flipH="1">
            <a:off x="6752545" y="2547243"/>
            <a:ext cx="159975" cy="616579"/>
          </a:xfrm>
          <a:prstGeom prst="rect">
            <a:avLst/>
          </a:prstGeom>
          <a:noFill/>
        </p:spPr>
      </p:pic>
      <p:pic>
        <p:nvPicPr>
          <p:cNvPr id="66" name="Picture 4" descr="C:\Users\m.medvedeva\Desktop\Тексты\Август 2018\Конкурс\DOal9CxWsAAuimB.png"/>
          <p:cNvPicPr>
            <a:picLocks noChangeAspect="1" noChangeArrowheads="1"/>
          </p:cNvPicPr>
          <p:nvPr/>
        </p:nvPicPr>
        <p:blipFill>
          <a:blip r:embed="rId14" cstate="print"/>
          <a:srcRect l="61897"/>
          <a:stretch>
            <a:fillRect/>
          </a:stretch>
        </p:blipFill>
        <p:spPr bwMode="auto">
          <a:xfrm>
            <a:off x="6912520" y="2556511"/>
            <a:ext cx="360040" cy="585332"/>
          </a:xfrm>
          <a:prstGeom prst="rect">
            <a:avLst/>
          </a:prstGeom>
          <a:noFill/>
        </p:spPr>
      </p:pic>
      <p:pic>
        <p:nvPicPr>
          <p:cNvPr id="67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15" cstate="print"/>
          <a:srcRect l="72536" r="1661"/>
          <a:stretch>
            <a:fillRect/>
          </a:stretch>
        </p:blipFill>
        <p:spPr bwMode="auto">
          <a:xfrm flipH="1">
            <a:off x="4752280" y="2528664"/>
            <a:ext cx="393564" cy="1386731"/>
          </a:xfrm>
          <a:prstGeom prst="rect">
            <a:avLst/>
          </a:prstGeom>
          <a:noFill/>
        </p:spPr>
      </p:pic>
      <p:pic>
        <p:nvPicPr>
          <p:cNvPr id="68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15" cstate="print"/>
          <a:srcRect l="6921" r="74197"/>
          <a:stretch>
            <a:fillRect/>
          </a:stretch>
        </p:blipFill>
        <p:spPr bwMode="auto">
          <a:xfrm flipH="1">
            <a:off x="5112320" y="2528663"/>
            <a:ext cx="288032" cy="1386732"/>
          </a:xfrm>
          <a:prstGeom prst="rect">
            <a:avLst/>
          </a:prstGeom>
          <a:noFill/>
        </p:spPr>
      </p:pic>
      <p:pic>
        <p:nvPicPr>
          <p:cNvPr id="69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15" cstate="print"/>
          <a:srcRect l="26578" r="50941"/>
          <a:stretch>
            <a:fillRect/>
          </a:stretch>
        </p:blipFill>
        <p:spPr bwMode="auto">
          <a:xfrm flipH="1">
            <a:off x="4481374" y="2465885"/>
            <a:ext cx="342914" cy="1386732"/>
          </a:xfrm>
          <a:prstGeom prst="rect">
            <a:avLst/>
          </a:prstGeom>
          <a:noFill/>
        </p:spPr>
      </p:pic>
      <p:pic>
        <p:nvPicPr>
          <p:cNvPr id="71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16" cstate="print"/>
          <a:srcRect l="72536" r="1661"/>
          <a:stretch>
            <a:fillRect/>
          </a:stretch>
        </p:blipFill>
        <p:spPr bwMode="auto">
          <a:xfrm flipH="1">
            <a:off x="6914136" y="3483347"/>
            <a:ext cx="214408" cy="755471"/>
          </a:xfrm>
          <a:prstGeom prst="rect">
            <a:avLst/>
          </a:prstGeom>
          <a:noFill/>
        </p:spPr>
      </p:pic>
      <p:pic>
        <p:nvPicPr>
          <p:cNvPr id="73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17" cstate="print"/>
          <a:srcRect l="6921" r="74197"/>
          <a:stretch>
            <a:fillRect/>
          </a:stretch>
        </p:blipFill>
        <p:spPr bwMode="auto">
          <a:xfrm flipH="1">
            <a:off x="7128544" y="3483347"/>
            <a:ext cx="151538" cy="729579"/>
          </a:xfrm>
          <a:prstGeom prst="rect">
            <a:avLst/>
          </a:prstGeom>
          <a:noFill/>
        </p:spPr>
      </p:pic>
      <p:pic>
        <p:nvPicPr>
          <p:cNvPr id="75" name="Picture 3" descr="C:\Users\m.medvedeva\Desktop\Тексты\Август 2018\Конкурс\silhouettes-1024x931.png"/>
          <p:cNvPicPr>
            <a:picLocks noChangeAspect="1" noChangeArrowheads="1"/>
          </p:cNvPicPr>
          <p:nvPr/>
        </p:nvPicPr>
        <p:blipFill>
          <a:blip r:embed="rId18" cstate="print"/>
          <a:srcRect l="26578" r="50941"/>
          <a:stretch>
            <a:fillRect/>
          </a:stretch>
        </p:blipFill>
        <p:spPr bwMode="auto">
          <a:xfrm flipH="1">
            <a:off x="6768504" y="3411339"/>
            <a:ext cx="184939" cy="747889"/>
          </a:xfrm>
          <a:prstGeom prst="rect">
            <a:avLst/>
          </a:prstGeom>
          <a:noFill/>
        </p:spPr>
      </p:pic>
      <p:sp>
        <p:nvSpPr>
          <p:cNvPr id="83" name="Прямоугольник 82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912520" y="1611139"/>
            <a:ext cx="2808312" cy="31683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en-US" sz="2800" b="1" spc="-1" dirty="0" smtClean="0">
                <a:solidFill>
                  <a:srgbClr val="FFFFFF"/>
                </a:solidFill>
                <a:latin typeface="Arial"/>
              </a:rPr>
              <a:t>II</a:t>
            </a:r>
            <a:r>
              <a:rPr lang="ru-RU" sz="2800" b="1" spc="-1" dirty="0" smtClean="0">
                <a:solidFill>
                  <a:srgbClr val="FFFFFF"/>
                </a:solidFill>
                <a:latin typeface="Arial"/>
              </a:rPr>
              <a:t> этап – отборочный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809552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6" name="Прямоугольник 35"/>
          <p:cNvSpPr/>
          <p:nvPr/>
        </p:nvSpPr>
        <p:spPr>
          <a:xfrm>
            <a:off x="431800" y="1323107"/>
            <a:ext cx="1944216" cy="352839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592040" y="1323107"/>
            <a:ext cx="1944216" cy="3528392"/>
          </a:xfrm>
          <a:prstGeom prst="rect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 descr="C:\Users\m.medvedeva\Desktop\Тексты\Август 2018\Конкурс\доки.jpg"/>
          <p:cNvPicPr>
            <a:picLocks noChangeAspect="1" noChangeArrowheads="1"/>
          </p:cNvPicPr>
          <p:nvPr/>
        </p:nvPicPr>
        <p:blipFill>
          <a:blip r:embed="rId6" cstate="print"/>
          <a:srcRect t="3281" b="6562"/>
          <a:stretch>
            <a:fillRect/>
          </a:stretch>
        </p:blipFill>
        <p:spPr bwMode="auto">
          <a:xfrm>
            <a:off x="575816" y="1716715"/>
            <a:ext cx="1656180" cy="922722"/>
          </a:xfrm>
          <a:prstGeom prst="rect">
            <a:avLst/>
          </a:prstGeom>
          <a:noFill/>
        </p:spPr>
      </p:pic>
      <p:sp>
        <p:nvSpPr>
          <p:cNvPr id="38" name="Прямоугольник 37"/>
          <p:cNvSpPr/>
          <p:nvPr/>
        </p:nvSpPr>
        <p:spPr>
          <a:xfrm>
            <a:off x="503808" y="2979291"/>
            <a:ext cx="18722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ПРОВЕРКА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допуск работы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 участию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Конкурсе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8" name="Picture 6" descr="C:\Users\m.medvedeva\Desktop\Тексты\Август 2018\Конкурс\экспертиза.jpg"/>
          <p:cNvPicPr>
            <a:picLocks noChangeAspect="1" noChangeArrowheads="1"/>
          </p:cNvPicPr>
          <p:nvPr/>
        </p:nvPicPr>
        <p:blipFill>
          <a:blip r:embed="rId7" cstate="print"/>
          <a:srcRect b="9660"/>
          <a:stretch>
            <a:fillRect/>
          </a:stretch>
        </p:blipFill>
        <p:spPr bwMode="auto">
          <a:xfrm>
            <a:off x="2736056" y="1681182"/>
            <a:ext cx="1679716" cy="1010077"/>
          </a:xfrm>
          <a:prstGeom prst="rect">
            <a:avLst/>
          </a:prstGeom>
          <a:noFill/>
        </p:spPr>
      </p:pic>
      <p:sp>
        <p:nvSpPr>
          <p:cNvPr id="39" name="Прямоугольник 38"/>
          <p:cNvSpPr/>
          <p:nvPr/>
        </p:nvSpPr>
        <p:spPr>
          <a:xfrm>
            <a:off x="2664048" y="2942123"/>
            <a:ext cx="18722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ЭКСПЕРТИЗА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работы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 критериями по номинациям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75816" y="1313815"/>
            <a:ext cx="1757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15 января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952080" y="1323107"/>
            <a:ext cx="1555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15 марта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752280" y="1323107"/>
            <a:ext cx="1944216" cy="3528392"/>
          </a:xfrm>
          <a:prstGeom prst="rect">
            <a:avLst/>
          </a:prstGeom>
          <a:noFill/>
          <a:ln>
            <a:solidFill>
              <a:srgbClr val="F68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4896296" y="1323107"/>
            <a:ext cx="1695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15 апреля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0658" name="Picture 2" descr="http://deita.ru/media/images/197966_img_2871.2e16d0ba.fill-4096x2400-c100.jpg"/>
          <p:cNvPicPr>
            <a:picLocks noChangeAspect="1" noChangeArrowheads="1"/>
          </p:cNvPicPr>
          <p:nvPr/>
        </p:nvPicPr>
        <p:blipFill>
          <a:blip r:embed="rId8" cstate="print"/>
          <a:srcRect b="3564"/>
          <a:stretch>
            <a:fillRect/>
          </a:stretch>
        </p:blipFill>
        <p:spPr bwMode="auto">
          <a:xfrm>
            <a:off x="4896296" y="1683147"/>
            <a:ext cx="1720511" cy="972178"/>
          </a:xfrm>
          <a:prstGeom prst="rect">
            <a:avLst/>
          </a:prstGeom>
          <a:noFill/>
        </p:spPr>
      </p:pic>
      <p:sp>
        <p:nvSpPr>
          <p:cNvPr id="47" name="Прямоугольник 46"/>
          <p:cNvSpPr/>
          <p:nvPr/>
        </p:nvSpPr>
        <p:spPr>
          <a:xfrm>
            <a:off x="4824288" y="2907283"/>
            <a:ext cx="17986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ОТБОР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Конкурсной комиссией работ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финал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Конкурса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984528" y="1755155"/>
            <a:ext cx="273446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финал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ДОПУСКАЮТСЯ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работы, набравшие 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не менее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80 %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ОТ МАКСИМАЛЬНОГО КОЛИЧЕСТВА БАЛЛОВ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соответствующей номинации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768504" y="1395115"/>
            <a:ext cx="648072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0662" name="Picture 6" descr="https://igorzuevich.com/wp-content/uploads/2016/02/photo.jpg-2.png"/>
          <p:cNvPicPr>
            <a:picLocks noChangeAspect="1" noChangeArrowheads="1"/>
          </p:cNvPicPr>
          <p:nvPr/>
        </p:nvPicPr>
        <p:blipFill>
          <a:blip r:embed="rId9" cstate="print"/>
          <a:srcRect t="1260"/>
          <a:stretch>
            <a:fillRect/>
          </a:stretch>
        </p:blipFill>
        <p:spPr bwMode="auto">
          <a:xfrm>
            <a:off x="6840512" y="1401463"/>
            <a:ext cx="504056" cy="4977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sp>
        <p:nvSpPr>
          <p:cNvPr id="70664" name="AutoShape 8" descr="https://www.pyramexsafety.com/catalog/view/theme/pyramex/image/icons/quality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83928" y="314995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en-US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II</a:t>
            </a:r>
            <a:r>
              <a:rPr lang="en-US" sz="2800" b="1" spc="-1" dirty="0" smtClean="0">
                <a:solidFill>
                  <a:srgbClr val="FFFFFF"/>
                </a:solidFill>
                <a:latin typeface="Arial"/>
                <a:ea typeface="Arial"/>
              </a:rPr>
              <a:t>I</a:t>
            </a:r>
            <a:r>
              <a:rPr lang="ru-RU" sz="2800" b="1" strike="noStrike" spc="-1" dirty="0" smtClean="0">
                <a:solidFill>
                  <a:srgbClr val="FFFFFF"/>
                </a:solidFill>
                <a:latin typeface="Arial"/>
                <a:ea typeface="Arial"/>
              </a:rPr>
              <a:t> этап - финал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146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4" cstate="print"/>
          <a:stretch/>
        </p:blipFill>
        <p:spPr>
          <a:xfrm flipH="1">
            <a:off x="503808" y="314995"/>
            <a:ext cx="809552" cy="776880"/>
          </a:xfrm>
          <a:prstGeom prst="rect">
            <a:avLst/>
          </a:prstGeom>
          <a:ln>
            <a:noFill/>
          </a:ln>
        </p:spPr>
      </p:pic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5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503808" y="3051299"/>
            <a:ext cx="1800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DD5A1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ФИНАЛ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форме  очной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защиты работ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рамках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конференции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5816" y="1323107"/>
            <a:ext cx="17281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DE411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15 мая</a:t>
            </a:r>
            <a:endParaRPr lang="ru-RU" sz="2000" b="1" dirty="0">
              <a:solidFill>
                <a:srgbClr val="DE411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60592" y="1323107"/>
            <a:ext cx="2016224" cy="3528392"/>
          </a:xfrm>
          <a:prstGeom prst="rect">
            <a:avLst/>
          </a:prstGeom>
          <a:noFill/>
          <a:ln>
            <a:solidFill>
              <a:srgbClr val="E04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31800" y="1323107"/>
            <a:ext cx="1944216" cy="3528392"/>
          </a:xfrm>
          <a:prstGeom prst="rect">
            <a:avLst/>
          </a:prstGeom>
          <a:noFill/>
          <a:ln>
            <a:solidFill>
              <a:srgbClr val="E040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https://lifewriter.ru/wp-content/uploads/2017/04/10.-%D0%9A%D0%B0%D0%BA-%D0%B3%D0%BE%D0%B2%D0%BE%D1%80%D0%B8%D1%82%D1%8C-%D1%83%D0%B2%D0%B5%D1%80%D0%B5%D0%BD%D0%BD%D0%BE.jpg"/>
          <p:cNvPicPr>
            <a:picLocks noChangeAspect="1" noChangeArrowheads="1"/>
          </p:cNvPicPr>
          <p:nvPr/>
        </p:nvPicPr>
        <p:blipFill>
          <a:blip r:embed="rId6" cstate="print"/>
          <a:srcRect l="5879"/>
          <a:stretch>
            <a:fillRect/>
          </a:stretch>
        </p:blipFill>
        <p:spPr bwMode="auto">
          <a:xfrm>
            <a:off x="541879" y="1683147"/>
            <a:ext cx="1762129" cy="1248139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7848624" y="1323107"/>
            <a:ext cx="1728191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D6571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15 мая</a:t>
            </a:r>
            <a:endParaRPr lang="ru-RU" sz="2000" b="1" dirty="0">
              <a:solidFill>
                <a:srgbClr val="D6571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560592" y="3051299"/>
            <a:ext cx="20882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DD5A1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ПОСТАНОВЛЕНИЕ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ЦИК России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 итогах Конкурса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5" name="Picture 7" descr="https://rossaprimavera.ru/static/files/1ba2e1012093.jpg"/>
          <p:cNvPicPr>
            <a:picLocks noChangeAspect="1" noChangeArrowheads="1"/>
          </p:cNvPicPr>
          <p:nvPr/>
        </p:nvPicPr>
        <p:blipFill>
          <a:blip r:embed="rId7" cstate="print"/>
          <a:srcRect l="3465" r="6299"/>
          <a:stretch>
            <a:fillRect/>
          </a:stretch>
        </p:blipFill>
        <p:spPr bwMode="auto">
          <a:xfrm>
            <a:off x="7632600" y="1683147"/>
            <a:ext cx="1851041" cy="1152128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3024088" y="1467123"/>
            <a:ext cx="4320480" cy="15841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68104" y="1539131"/>
            <a:ext cx="40324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По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итогам защиты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авторами своих работ Конкурсная комиссия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подводит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итоги Конкурса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096096" y="3483347"/>
            <a:ext cx="4248472" cy="12961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024088" y="3555355"/>
            <a:ext cx="4320480" cy="1200329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Calibri" pitchFamily="34" charset="0"/>
              </a:rPr>
              <a:t>      Работа, автор которой не явился на финал Конкурса, не рассматривается и не учитывается Конкурсной комиссией при подведении итогов Конкурса</a:t>
            </a:r>
            <a:endParaRPr lang="ru-RU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2057" name="Picture 9" descr="http://shmector.com/_ph/3/991780281.png"/>
          <p:cNvPicPr>
            <a:picLocks noChangeAspect="1" noChangeArrowheads="1"/>
          </p:cNvPicPr>
          <p:nvPr/>
        </p:nvPicPr>
        <p:blipFill>
          <a:blip r:embed="rId8" cstate="print"/>
          <a:srcRect t="11811" b="13386"/>
          <a:stretch>
            <a:fillRect/>
          </a:stretch>
        </p:blipFill>
        <p:spPr bwMode="auto">
          <a:xfrm>
            <a:off x="2592040" y="1251099"/>
            <a:ext cx="720080" cy="538627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</p:pic>
      <p:pic>
        <p:nvPicPr>
          <p:cNvPr id="31" name="Picture 9" descr="http://shmector.com/_ph/3/991780281.png"/>
          <p:cNvPicPr>
            <a:picLocks noChangeAspect="1" noChangeArrowheads="1"/>
          </p:cNvPicPr>
          <p:nvPr/>
        </p:nvPicPr>
        <p:blipFill>
          <a:blip r:embed="rId8" cstate="print"/>
          <a:srcRect t="11811" b="13386"/>
          <a:stretch>
            <a:fillRect/>
          </a:stretch>
        </p:blipFill>
        <p:spPr bwMode="auto">
          <a:xfrm>
            <a:off x="2592040" y="3267323"/>
            <a:ext cx="720080" cy="538627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</p:pic>
      <p:pic>
        <p:nvPicPr>
          <p:cNvPr id="32" name="Picture 20" descr="http://www.clipartbest.com/cliparts/MTL/LxL/MTLLxLzrc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2520032" y="3051299"/>
            <a:ext cx="864096" cy="938771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Roboto Light"/>
                <a:ea typeface="Arial"/>
              </a:rPr>
              <a:t>Награждение победителей Конкурса</a:t>
            </a:r>
            <a:endParaRPr lang="ru-RU" sz="2800" b="0" strike="noStrike" spc="-1" dirty="0">
              <a:latin typeface="Roboto Light"/>
            </a:endParaRPr>
          </a:p>
        </p:txBody>
      </p:sp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4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pic>
        <p:nvPicPr>
          <p:cNvPr id="66562" name="Picture 2" descr="https://www.kolesa.ru/uploads/2016/08/avtory-3-1-980x0-c-default.jpg"/>
          <p:cNvPicPr>
            <a:picLocks noChangeAspect="1" noChangeArrowheads="1"/>
          </p:cNvPicPr>
          <p:nvPr/>
        </p:nvPicPr>
        <p:blipFill>
          <a:blip r:embed="rId5" cstate="print"/>
          <a:srcRect l="8436" r="13257"/>
          <a:stretch>
            <a:fillRect/>
          </a:stretch>
        </p:blipFill>
        <p:spPr bwMode="auto">
          <a:xfrm>
            <a:off x="359792" y="1467123"/>
            <a:ext cx="4412582" cy="316835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5256336" y="4059411"/>
            <a:ext cx="4608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Денежные средства не перераспределяются,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если принято решение не определять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победителя в какой-либо номинации </a:t>
            </a:r>
            <a:endParaRPr lang="ru-RU" sz="1600" dirty="0">
              <a:solidFill>
                <a:srgbClr val="C00000"/>
              </a:solidFill>
              <a:latin typeface="Roboto Ligh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256336" y="1467123"/>
            <a:ext cx="4248472" cy="2448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472360" y="1539131"/>
            <a:ext cx="38884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В каждой номинации определяется 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ОДИН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победитель, 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который получает премию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в размере 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100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 тысяч рублей</a:t>
            </a:r>
          </a:p>
        </p:txBody>
      </p:sp>
      <p:pic>
        <p:nvPicPr>
          <p:cNvPr id="8202" name="Picture 10" descr="https://www.2s-company.ru/Jpegs/4_years_2S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64248" y="1179091"/>
            <a:ext cx="1224136" cy="2295256"/>
          </a:xfrm>
          <a:prstGeom prst="rect">
            <a:avLst/>
          </a:prstGeom>
          <a:noFill/>
        </p:spPr>
      </p:pic>
      <p:pic>
        <p:nvPicPr>
          <p:cNvPr id="20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7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21" name="Прямоугольник 20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67523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23960" y="477720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trike="noStrike" spc="-1" dirty="0" smtClean="0">
                <a:solidFill>
                  <a:srgbClr val="FFFFFF"/>
                </a:solidFill>
                <a:latin typeface="Roboto Light"/>
                <a:ea typeface="Arial"/>
              </a:rPr>
              <a:t>Поощрение финалистов Конкурса</a:t>
            </a:r>
            <a:endParaRPr lang="ru-RU" sz="2800" b="0" strike="noStrike" spc="-1" dirty="0">
              <a:latin typeface="Roboto Light"/>
            </a:endParaRPr>
          </a:p>
        </p:txBody>
      </p:sp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4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pic>
        <p:nvPicPr>
          <p:cNvPr id="20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5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pic>
        <p:nvPicPr>
          <p:cNvPr id="2050" name="Picture 2" descr="C:\Users\m.medvedeva\Desktop\Тексты\Август 2018\Конкурс\PC7A8797-mi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00352" y="3195315"/>
            <a:ext cx="2304256" cy="17281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1" name="Picture 3" descr="C:\Users\m.medvedeva\Desktop\Издания\IMG_0478.JPG"/>
          <p:cNvPicPr>
            <a:picLocks noChangeAspect="1" noChangeArrowheads="1"/>
          </p:cNvPicPr>
          <p:nvPr/>
        </p:nvPicPr>
        <p:blipFill>
          <a:blip r:embed="rId7" cstate="print"/>
          <a:srcRect l="3992" t="5659" r="2898"/>
          <a:stretch>
            <a:fillRect/>
          </a:stretch>
        </p:blipFill>
        <p:spPr bwMode="auto">
          <a:xfrm>
            <a:off x="7488584" y="1323107"/>
            <a:ext cx="2232248" cy="15648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3" name="Picture 5" descr="C:\Users\m.medvedeva\Desktop\Тексты\Август 2018\Конкурс\PC7A1460.jpg"/>
          <p:cNvPicPr>
            <a:picLocks noChangeAspect="1" noChangeArrowheads="1"/>
          </p:cNvPicPr>
          <p:nvPr/>
        </p:nvPicPr>
        <p:blipFill>
          <a:blip r:embed="rId8" cstate="print"/>
          <a:srcRect l="8148" t="5602"/>
          <a:stretch>
            <a:fillRect/>
          </a:stretch>
        </p:blipFill>
        <p:spPr bwMode="auto">
          <a:xfrm>
            <a:off x="557429" y="1323107"/>
            <a:ext cx="4520278" cy="30963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5328344" y="1827163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РЦОИТ при ЦИК России по итогам Конкурса издает Сборник конкурсных работ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8624" y="3699371"/>
            <a:ext cx="1944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Финалисты могут стать участниками профильной смены всероссийского молодежного форума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79872" y="4491459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Поощрение участников финала определяется организаторами Конкурса</a:t>
            </a:r>
          </a:p>
        </p:txBody>
      </p:sp>
      <p:pic>
        <p:nvPicPr>
          <p:cNvPr id="2057" name="Picture 9" descr="C:\Users\m.medvedeva\Desktop\Тексты\Август 2018\Конкурс\award_ico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1840" y="4491459"/>
            <a:ext cx="504056" cy="504056"/>
          </a:xfrm>
          <a:prstGeom prst="rect">
            <a:avLst/>
          </a:prstGeom>
          <a:noFill/>
        </p:spPr>
      </p:pic>
      <p:pic>
        <p:nvPicPr>
          <p:cNvPr id="2062" name="Picture 14" descr="C:\Users\m.medvedeva\Desktop\Тексты\Август 2018\Конкурс\cloud-security-workshop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68704" y="3123307"/>
            <a:ext cx="521296" cy="521296"/>
          </a:xfrm>
          <a:prstGeom prst="rect">
            <a:avLst/>
          </a:prstGeom>
          <a:noFill/>
        </p:spPr>
      </p:pic>
      <p:pic>
        <p:nvPicPr>
          <p:cNvPr id="2067" name="Picture 19" descr="C:\Users\m.medvedeva\Desktop\Тексты\Август 2018\Конкурс\44716537.3wnms0la80.W665 (1)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92440" y="1323107"/>
            <a:ext cx="504056" cy="504056"/>
          </a:xfrm>
          <a:prstGeom prst="rect">
            <a:avLst/>
          </a:prstGeom>
          <a:noFill/>
        </p:spPr>
      </p:pic>
      <p:sp>
        <p:nvSpPr>
          <p:cNvPr id="41" name="Прямоугольник 40"/>
          <p:cNvSpPr/>
          <p:nvPr/>
        </p:nvSpPr>
        <p:spPr>
          <a:xfrm>
            <a:off x="431800" y="1251099"/>
            <a:ext cx="4752528" cy="374441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328097" y="1251099"/>
            <a:ext cx="4464743" cy="1728192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328344" y="3051299"/>
            <a:ext cx="4464743" cy="194421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80625" cy="566759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13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214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CustomShape 6"/>
          <p:cNvSpPr/>
          <p:nvPr/>
        </p:nvSpPr>
        <p:spPr>
          <a:xfrm>
            <a:off x="1583928" y="459011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3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Церемония награждения победителей Конкурса пройдет в торжественной обстановке</a:t>
            </a:r>
            <a:endParaRPr lang="ru-RU" sz="2400" b="1" strike="noStrike" spc="-1" dirty="0">
              <a:solidFill>
                <a:schemeClr val="bg1"/>
              </a:solidFill>
              <a:latin typeface="Roboto Light"/>
            </a:endParaRPr>
          </a:p>
        </p:txBody>
      </p:sp>
      <p:pic>
        <p:nvPicPr>
          <p:cNvPr id="218" name="Рисунок 217"/>
          <p:cNvPicPr/>
          <p:nvPr/>
        </p:nvPicPr>
        <p:blipFill>
          <a:blip r:embed="rId4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pic>
        <p:nvPicPr>
          <p:cNvPr id="2049" name="Picture 1" descr="C:\Users\m.medvedeva\Documents\РЦОИТ\Конкурсы\Конкурс САП 2018\Фото для сборника\Все\PC7A1400.jpg"/>
          <p:cNvPicPr>
            <a:picLocks noChangeAspect="1" noChangeArrowheads="1"/>
          </p:cNvPicPr>
          <p:nvPr/>
        </p:nvPicPr>
        <p:blipFill>
          <a:blip r:embed="rId5" cstate="print"/>
          <a:srcRect t="27625" b="9208"/>
          <a:stretch>
            <a:fillRect/>
          </a:stretch>
        </p:blipFill>
        <p:spPr bwMode="auto">
          <a:xfrm>
            <a:off x="719832" y="1251099"/>
            <a:ext cx="8504662" cy="3581984"/>
          </a:xfrm>
          <a:prstGeom prst="rect">
            <a:avLst/>
          </a:prstGeom>
          <a:noFill/>
        </p:spPr>
      </p:pic>
      <p:pic>
        <p:nvPicPr>
          <p:cNvPr id="14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6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80625" cy="5667590"/>
          </a:xfrm>
          <a:prstGeom prst="rect">
            <a:avLst/>
          </a:prstGeom>
          <a:noFill/>
        </p:spPr>
      </p:pic>
      <p:sp>
        <p:nvSpPr>
          <p:cNvPr id="30" name="Прямоугольник 29"/>
          <p:cNvSpPr/>
          <p:nvPr/>
        </p:nvSpPr>
        <p:spPr>
          <a:xfrm>
            <a:off x="0" y="0"/>
            <a:ext cx="10080625" cy="567055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4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65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7" name="CustomShape 6"/>
          <p:cNvSpPr/>
          <p:nvPr/>
        </p:nvSpPr>
        <p:spPr>
          <a:xfrm>
            <a:off x="1727944" y="531019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1998"/>
              </a:lnSpc>
            </a:pPr>
            <a:r>
              <a:rPr lang="ru-RU" sz="2800" b="1" spc="-1" dirty="0" smtClean="0">
                <a:solidFill>
                  <a:schemeClr val="bg1"/>
                </a:solidFill>
                <a:latin typeface="Roboto Light"/>
              </a:rPr>
              <a:t>Где найти информацию о Конкурсе</a:t>
            </a:r>
            <a:endParaRPr lang="ru-RU" sz="2800" b="1" spc="-1" dirty="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169" name="CustomShape 7"/>
          <p:cNvSpPr/>
          <p:nvPr/>
        </p:nvSpPr>
        <p:spPr>
          <a:xfrm>
            <a:off x="5400000" y="136800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70" name="Рисунок 169"/>
          <p:cNvPicPr/>
          <p:nvPr/>
        </p:nvPicPr>
        <p:blipFill>
          <a:blip r:embed="rId4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28" name="Прямоугольник 27"/>
          <p:cNvSpPr/>
          <p:nvPr/>
        </p:nvSpPr>
        <p:spPr>
          <a:xfrm>
            <a:off x="5184328" y="1611139"/>
            <a:ext cx="2231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spc="-1" dirty="0" smtClean="0">
                <a:solidFill>
                  <a:schemeClr val="accent1">
                    <a:lumMod val="75000"/>
                  </a:schemeClr>
                </a:solidFill>
                <a:latin typeface="Roboto Light"/>
              </a:rPr>
              <a:t>Социальные сети</a:t>
            </a:r>
            <a:endParaRPr lang="ru-RU" dirty="0"/>
          </a:p>
        </p:txBody>
      </p:sp>
      <p:pic>
        <p:nvPicPr>
          <p:cNvPr id="1027" name="Picture 3" descr="C:\Users\m.medvedeva\Desktop\Тексты\Август 2018\Конкурс\intranet_55426d8fa7fc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7944" y="1179091"/>
            <a:ext cx="6984776" cy="392893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3" name="Прямоугольник 32"/>
          <p:cNvSpPr/>
          <p:nvPr/>
        </p:nvSpPr>
        <p:spPr>
          <a:xfrm>
            <a:off x="2520032" y="1437506"/>
            <a:ext cx="1164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Социальные</a:t>
            </a:r>
          </a:p>
          <a:p>
            <a:pPr algn="r"/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 сети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472360" y="4347443"/>
            <a:ext cx="12149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Видеоролики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744168" y="1395115"/>
            <a:ext cx="9909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Интернет-</a:t>
            </a:r>
          </a:p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ресурсы </a:t>
            </a:r>
          </a:p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партнеров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312120" y="3987403"/>
            <a:ext cx="15604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Мероприятия </a:t>
            </a:r>
          </a:p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на площадках</a:t>
            </a:r>
          </a:p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образовательных</a:t>
            </a:r>
          </a:p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организаций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560592" y="3339331"/>
            <a:ext cx="10040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Печатная </a:t>
            </a:r>
          </a:p>
          <a:p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продукция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31" name="AutoShape 7" descr="https://yt3.ggpht.com/a-/ACSszfEwpKAPgiTwlxbMlQK4lNWnKjfosM3gU_7z1Q=s900-mo-c-c0xffffffff-rj-k-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https://yt3.ggpht.com/a-/ACSszfEwpKAPgiTwlxbMlQK4lNWnKjfosM3gU_7z1Q=s900-mo-c-c0xffffffff-rj-k-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C:\Users\m.medvedeva\Desktop\Тексты\Август 2018\Конкурс\DYPavxEWsAA5PU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71960" y="3195315"/>
            <a:ext cx="900523" cy="576064"/>
          </a:xfrm>
          <a:prstGeom prst="rect">
            <a:avLst/>
          </a:prstGeom>
          <a:noFill/>
        </p:spPr>
      </p:pic>
      <p:sp>
        <p:nvSpPr>
          <p:cNvPr id="58" name="Прямоугольник 57"/>
          <p:cNvSpPr/>
          <p:nvPr/>
        </p:nvSpPr>
        <p:spPr>
          <a:xfrm>
            <a:off x="5400352" y="1251099"/>
            <a:ext cx="17634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Сайты</a:t>
            </a:r>
          </a:p>
          <a:p>
            <a:pPr algn="r"/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ЦИК России, РЦОИТ </a:t>
            </a:r>
          </a:p>
          <a:p>
            <a:pPr algn="r"/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при ЦИК России,</a:t>
            </a:r>
          </a:p>
          <a:p>
            <a:pPr algn="r"/>
            <a:r>
              <a:rPr lang="ru-RU" sz="1200" b="1" spc="-1" dirty="0" smtClean="0">
                <a:solidFill>
                  <a:schemeClr val="bg1"/>
                </a:solidFill>
                <a:latin typeface="Roboto Light"/>
              </a:rPr>
              <a:t>ИКСРФ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041" name="Picture 17" descr="C:\Users\m.medvedeva\Desktop\Тексты\Август 2018\Конкурс\communication_discussion_workshop-51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48624" y="2115195"/>
            <a:ext cx="576065" cy="576065"/>
          </a:xfrm>
          <a:prstGeom prst="rect">
            <a:avLst/>
          </a:prstGeom>
          <a:noFill/>
        </p:spPr>
      </p:pic>
      <p:pic>
        <p:nvPicPr>
          <p:cNvPr id="1050" name="Picture 26" descr="C:\Users\m.medvedeva\Desktop\Тексты\Август 2018\Конкурс\user-ico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32000" y="3771379"/>
            <a:ext cx="373336" cy="373336"/>
          </a:xfrm>
          <a:prstGeom prst="rect">
            <a:avLst/>
          </a:prstGeom>
          <a:noFill/>
        </p:spPr>
      </p:pic>
      <p:pic>
        <p:nvPicPr>
          <p:cNvPr id="71" name="Picture 26" descr="C:\Users\m.medvedeva\Desktop\Тексты\Август 2018\Конкурс\user-ico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48024" y="3923779"/>
            <a:ext cx="373336" cy="373336"/>
          </a:xfrm>
          <a:prstGeom prst="rect">
            <a:avLst/>
          </a:prstGeom>
          <a:noFill/>
        </p:spPr>
      </p:pic>
      <p:pic>
        <p:nvPicPr>
          <p:cNvPr id="72" name="Picture 26" descr="C:\Users\m.medvedeva\Desktop\Тексты\Август 2018\Конкурс\user-ico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4048" y="4076179"/>
            <a:ext cx="373336" cy="373336"/>
          </a:xfrm>
          <a:prstGeom prst="rect">
            <a:avLst/>
          </a:prstGeom>
          <a:noFill/>
        </p:spPr>
      </p:pic>
      <p:pic>
        <p:nvPicPr>
          <p:cNvPr id="1052" name="Picture 28" descr="C:\Users\m.medvedeva\Desktop\Тексты\Август 2018\Конкурс\197521_632_canny_pic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7344568" y="1539131"/>
            <a:ext cx="542528" cy="537592"/>
          </a:xfrm>
          <a:prstGeom prst="rect">
            <a:avLst/>
          </a:prstGeom>
          <a:noFill/>
        </p:spPr>
      </p:pic>
      <p:pic>
        <p:nvPicPr>
          <p:cNvPr id="1064" name="Picture 40" descr="C:\Users\m.medvedeva\Desktop\Тексты\Август 2018\Конкурс\Social-Media-Icons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15976" y="1827163"/>
            <a:ext cx="864096" cy="864096"/>
          </a:xfrm>
          <a:prstGeom prst="rect">
            <a:avLst/>
          </a:prstGeom>
          <a:noFill/>
        </p:spPr>
      </p:pic>
      <p:pic>
        <p:nvPicPr>
          <p:cNvPr id="1071" name="Picture 47" descr="C:\Users\m.medvedeva\Desktop\Тексты\Август 2018\Конкурс\delegirovanie-prodazh-uridicheskih-uslug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92240" y="1827163"/>
            <a:ext cx="1303615" cy="933154"/>
          </a:xfrm>
          <a:prstGeom prst="rect">
            <a:avLst/>
          </a:prstGeom>
          <a:noFill/>
        </p:spPr>
      </p:pic>
      <p:pic>
        <p:nvPicPr>
          <p:cNvPr id="1073" name="Picture 49" descr="C:\Users\m.medvedeva\Desktop\Тексты\Август 2018\Конкурс\film-1024x683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00352" y="3819409"/>
            <a:ext cx="720079" cy="480288"/>
          </a:xfrm>
          <a:prstGeom prst="rect">
            <a:avLst/>
          </a:prstGeom>
          <a:noFill/>
        </p:spPr>
      </p:pic>
      <p:pic>
        <p:nvPicPr>
          <p:cNvPr id="1074" name="Picture 50" descr="C:\Users\m.medvedeva\Desktop\Тексты\Август 2018\Конкурс\video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68304" y="3411339"/>
            <a:ext cx="531019" cy="531019"/>
          </a:xfrm>
          <a:prstGeom prst="rect">
            <a:avLst/>
          </a:prstGeom>
          <a:noFill/>
        </p:spPr>
      </p:pic>
      <p:sp>
        <p:nvSpPr>
          <p:cNvPr id="99" name="Овал 98"/>
          <p:cNvSpPr/>
          <p:nvPr/>
        </p:nvSpPr>
        <p:spPr>
          <a:xfrm>
            <a:off x="5472360" y="3771379"/>
            <a:ext cx="576064" cy="576064"/>
          </a:xfrm>
          <a:prstGeom prst="ellipse">
            <a:avLst/>
          </a:prstGeom>
          <a:noFill/>
          <a:ln w="28575">
            <a:solidFill>
              <a:srgbClr val="33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76" name="Picture 52" descr="C:\Users\m.medvedeva\Desktop\Тексты\Август 2018\Конкурс\book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60592" y="3915395"/>
            <a:ext cx="504056" cy="504056"/>
          </a:xfrm>
          <a:prstGeom prst="rect">
            <a:avLst/>
          </a:prstGeom>
          <a:noFill/>
        </p:spPr>
      </p:pic>
      <p:pic>
        <p:nvPicPr>
          <p:cNvPr id="1077" name="Picture 53" descr="C:\Users\m.medvedeva\Desktop\Тексты\Август 2018\Конкурс\GAZETA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40512" y="4347443"/>
            <a:ext cx="551789" cy="344066"/>
          </a:xfrm>
          <a:prstGeom prst="rect">
            <a:avLst/>
          </a:prstGeom>
          <a:noFill/>
        </p:spPr>
      </p:pic>
      <p:sp>
        <p:nvSpPr>
          <p:cNvPr id="103" name="Овал 102"/>
          <p:cNvSpPr/>
          <p:nvPr/>
        </p:nvSpPr>
        <p:spPr>
          <a:xfrm>
            <a:off x="6840512" y="4203427"/>
            <a:ext cx="576064" cy="576064"/>
          </a:xfrm>
          <a:prstGeom prst="ellipse">
            <a:avLst/>
          </a:prstGeom>
          <a:noFill/>
          <a:ln w="28575">
            <a:solidFill>
              <a:srgbClr val="33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7560592" y="3915395"/>
            <a:ext cx="504056" cy="504056"/>
          </a:xfrm>
          <a:prstGeom prst="ellipse">
            <a:avLst/>
          </a:prstGeom>
          <a:noFill/>
          <a:ln w="28575">
            <a:solidFill>
              <a:srgbClr val="33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16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sp>
        <p:nvSpPr>
          <p:cNvPr id="43" name="Прямоугольник 42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7" descr="C:\Users\m.medvedeva\Desktop\Тексты\Август 2018\Конкурс\обла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60"/>
            <a:ext cx="10080625" cy="5667590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-45045"/>
            <a:ext cx="10080625" cy="571559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 сентября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39" name="CustomShape 1"/>
          <p:cNvSpPr/>
          <p:nvPr/>
        </p:nvSpPr>
        <p:spPr>
          <a:xfrm>
            <a:off x="9531000" y="1996200"/>
            <a:ext cx="2018160" cy="47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435600" y="5016960"/>
            <a:ext cx="9209160" cy="27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446040" y="204480"/>
            <a:ext cx="9309240" cy="5076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Picture 5" descr="C:\Documents and Settings\birukova\Рабочий стол\графика\RZOIT color gradient logo.jpg"/>
          <p:cNvPicPr/>
          <p:nvPr/>
        </p:nvPicPr>
        <p:blipFill>
          <a:blip r:embed="rId3" cstate="print"/>
          <a:stretch/>
        </p:blipFill>
        <p:spPr>
          <a:xfrm>
            <a:off x="8864280" y="5128560"/>
            <a:ext cx="780840" cy="397080"/>
          </a:xfrm>
          <a:prstGeom prst="rect">
            <a:avLst/>
          </a:prstGeom>
          <a:ln>
            <a:noFill/>
          </a:ln>
        </p:spPr>
      </p:pic>
      <p:sp>
        <p:nvSpPr>
          <p:cNvPr id="143" name="CustomShape 4"/>
          <p:cNvSpPr/>
          <p:nvPr/>
        </p:nvSpPr>
        <p:spPr>
          <a:xfrm>
            <a:off x="435600" y="307800"/>
            <a:ext cx="104292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5"/>
          <p:cNvSpPr/>
          <p:nvPr/>
        </p:nvSpPr>
        <p:spPr>
          <a:xfrm>
            <a:off x="1519200" y="307800"/>
            <a:ext cx="8236080" cy="840240"/>
          </a:xfrm>
          <a:prstGeom prst="rect">
            <a:avLst/>
          </a:prstGeom>
          <a:gradFill rotWithShape="0">
            <a:gsLst>
              <a:gs pos="0">
                <a:srgbClr val="4F81BD"/>
              </a:gs>
              <a:gs pos="100000">
                <a:srgbClr val="1F497D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6"/>
          <p:cNvSpPr/>
          <p:nvPr/>
        </p:nvSpPr>
        <p:spPr>
          <a:xfrm>
            <a:off x="1655936" y="441787"/>
            <a:ext cx="7907040" cy="521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ts val="3200"/>
              </a:lnSpc>
            </a:pPr>
            <a:r>
              <a:rPr lang="ru-RU" sz="2800" b="1" spc="-1" dirty="0" smtClean="0">
                <a:solidFill>
                  <a:srgbClr val="FFFFFF"/>
                </a:solidFill>
                <a:latin typeface="Arial"/>
              </a:rPr>
              <a:t>Конкурс «Атмосфера» на сайте </a:t>
            </a:r>
          </a:p>
          <a:p>
            <a:pPr algn="ctr">
              <a:lnSpc>
                <a:spcPts val="3200"/>
              </a:lnSpc>
            </a:pPr>
            <a:r>
              <a:rPr lang="ru-RU" sz="2800" b="1" spc="-1" dirty="0" smtClean="0">
                <a:solidFill>
                  <a:srgbClr val="FFFFFF"/>
                </a:solidFill>
                <a:latin typeface="Arial"/>
              </a:rPr>
              <a:t>РЦОИТ </a:t>
            </a:r>
            <a:r>
              <a:rPr lang="ru-RU" sz="2400" b="1" spc="-1" dirty="0" smtClean="0">
                <a:solidFill>
                  <a:srgbClr val="FFFFFF"/>
                </a:solidFill>
                <a:latin typeface="Arial"/>
              </a:rPr>
              <a:t>при</a:t>
            </a:r>
            <a:r>
              <a:rPr lang="ru-RU" sz="2800" b="1" spc="-1" dirty="0" smtClean="0">
                <a:solidFill>
                  <a:srgbClr val="FFFFFF"/>
                </a:solidFill>
                <a:latin typeface="Arial"/>
              </a:rPr>
              <a:t> ЦИК России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147" name="CustomShape 7"/>
          <p:cNvSpPr/>
          <p:nvPr/>
        </p:nvSpPr>
        <p:spPr>
          <a:xfrm>
            <a:off x="4967640" y="1223640"/>
            <a:ext cx="467928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148" name="Рисунок 147"/>
          <p:cNvPicPr/>
          <p:nvPr/>
        </p:nvPicPr>
        <p:blipFill>
          <a:blip r:embed="rId4" cstate="print"/>
          <a:stretch/>
        </p:blipFill>
        <p:spPr>
          <a:xfrm>
            <a:off x="432000" y="5118840"/>
            <a:ext cx="1872000" cy="425160"/>
          </a:xfrm>
          <a:prstGeom prst="rect">
            <a:avLst/>
          </a:prstGeom>
          <a:ln>
            <a:noFill/>
          </a:ln>
        </p:spPr>
      </p:pic>
      <p:sp>
        <p:nvSpPr>
          <p:cNvPr id="3088" name="AutoShape 16" descr="https://cdn2.iconfinder.com/data/icons/large-glossy-svg-icons/512/no_vote_delete_exit_entry-5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0" name="AutoShape 18" descr="https://cdn2.iconfinder.com/data/icons/large-glossy-svg-icons/512/no_vote_delete_exit_entry-5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Picture 23" descr="Z:\архив\МОНТАЖНАЯ СТАНЦИЯ СТАРАЯ\Символика ЦИК\CIK_emblem\ЦИК эмблема без фона.png"/>
          <p:cNvPicPr/>
          <p:nvPr/>
        </p:nvPicPr>
        <p:blipFill>
          <a:blip r:embed="rId5" cstate="print"/>
          <a:stretch/>
        </p:blipFill>
        <p:spPr>
          <a:xfrm flipH="1">
            <a:off x="558352" y="314995"/>
            <a:ext cx="737544" cy="776880"/>
          </a:xfrm>
          <a:prstGeom prst="rect">
            <a:avLst/>
          </a:prstGeom>
          <a:ln>
            <a:noFill/>
          </a:ln>
        </p:spPr>
      </p:pic>
      <p:pic>
        <p:nvPicPr>
          <p:cNvPr id="1026" name="Picture 2" descr="C:\Users\m.medvedeva\Desktop\Тексты\Август 2018\Конкурс\f0b74e7f1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849" y="1251099"/>
            <a:ext cx="2448272" cy="3686250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863848" y="1251099"/>
            <a:ext cx="2448272" cy="3672408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3 (граница и черта) 20"/>
          <p:cNvSpPr/>
          <p:nvPr/>
        </p:nvSpPr>
        <p:spPr>
          <a:xfrm flipH="1">
            <a:off x="4320232" y="1395115"/>
            <a:ext cx="4032448" cy="3024336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9809"/>
              <a:gd name="adj6" fmla="val -11635"/>
              <a:gd name="adj7" fmla="val 111393"/>
              <a:gd name="adj8" fmla="val 117472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959936" y="1467123"/>
            <a:ext cx="274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Информация о Конкурсе: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112320" y="2023442"/>
            <a:ext cx="22711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сроки проведения этапов; 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112320" y="2383482"/>
            <a:ext cx="16083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алгоритм  участия;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112320" y="2743522"/>
            <a:ext cx="18902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описание номинаций;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112320" y="3103562"/>
            <a:ext cx="846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новости;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112320" y="3463602"/>
            <a:ext cx="18351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документы Конкурса;</a:t>
            </a:r>
          </a:p>
        </p:txBody>
      </p:sp>
      <p:pic>
        <p:nvPicPr>
          <p:cNvPr id="2" name="Picture 2" descr="C:\Users\m.medvedeva\Desktop\Тексты\Август 2018\Конкурс\Картинки\сроки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63031" y="2043187"/>
            <a:ext cx="324567" cy="324567"/>
          </a:xfrm>
          <a:prstGeom prst="rect">
            <a:avLst/>
          </a:prstGeom>
          <a:noFill/>
        </p:spPr>
      </p:pic>
      <p:pic>
        <p:nvPicPr>
          <p:cNvPr id="1027" name="Picture 3" descr="Z:\общая\Соц. сети АТМОСФЕРА Жумерук-Чурсина\Общее информирование\Для иллюстраций иконки-фото\участники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8915" y="2422522"/>
            <a:ext cx="289389" cy="288032"/>
          </a:xfrm>
          <a:prstGeom prst="rect">
            <a:avLst/>
          </a:prstGeom>
          <a:noFill/>
        </p:spPr>
      </p:pic>
      <p:pic>
        <p:nvPicPr>
          <p:cNvPr id="30" name="Picture 2" descr="http://igate.com.ua/upload/photo/0001/0001/1340/3730/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08264" y="2782562"/>
            <a:ext cx="454138" cy="29209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>
            <a:softEdge rad="6350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028" name="Picture 4" descr="Z:\общая\Соц. сети АТМОСФЕРА Жумерук-Чурсина\Общее информирование\Для иллюстраций иконки-фото\новости.jpg"/>
          <p:cNvPicPr>
            <a:picLocks noChangeAspect="1" noChangeArrowheads="1"/>
          </p:cNvPicPr>
          <p:nvPr/>
        </p:nvPicPr>
        <p:blipFill>
          <a:blip r:embed="rId10" cstate="print"/>
          <a:srcRect t="17480" r="25512"/>
          <a:stretch>
            <a:fillRect/>
          </a:stretch>
        </p:blipFill>
        <p:spPr bwMode="auto">
          <a:xfrm>
            <a:off x="4686696" y="3136853"/>
            <a:ext cx="353616" cy="293781"/>
          </a:xfrm>
          <a:prstGeom prst="rect">
            <a:avLst/>
          </a:prstGeom>
          <a:noFill/>
        </p:spPr>
      </p:pic>
      <p:pic>
        <p:nvPicPr>
          <p:cNvPr id="1029" name="Picture 5" descr="Z:\общая\Соц. сети АТМОСФЕРА Жумерук-Чурсина\Общее информирование\Для иллюстраций иконки-фото\фото для этапов\конкурсная работа поступил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08264" y="3547687"/>
            <a:ext cx="432048" cy="242987"/>
          </a:xfrm>
          <a:prstGeom prst="rect">
            <a:avLst/>
          </a:prstGeom>
          <a:noFill/>
        </p:spPr>
      </p:pic>
      <p:pic>
        <p:nvPicPr>
          <p:cNvPr id="1030" name="Picture 6" descr="Z:\общая\Соц. сети АТМОСФЕРА Жумерук-Чурсина\Общее информирование\Для иллюстраций иконки-фото\партнеры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08264" y="3862682"/>
            <a:ext cx="447433" cy="268737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5112320" y="3843387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организаторы и партнеры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586712" y="2422522"/>
            <a:ext cx="453600" cy="291600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608264" y="3502642"/>
            <a:ext cx="432048" cy="288032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4608264" y="3843387"/>
            <a:ext cx="432048" cy="288032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5040312" y="5211539"/>
            <a:ext cx="39604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www.rcoit.ru/about/application-atmosphere/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608264" y="3123307"/>
            <a:ext cx="453600" cy="291600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586712" y="2043187"/>
            <a:ext cx="453600" cy="291600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3946</TotalTime>
  <Words>622</Words>
  <Application>Microsoft Office PowerPoint</Application>
  <PresentationFormat>Произвольный</PresentationFormat>
  <Paragraphs>181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Office Theme</vt:lpstr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 Медведева</dc:creator>
  <cp:lastModifiedBy>oimos_560</cp:lastModifiedBy>
  <cp:revision>427</cp:revision>
  <dcterms:created xsi:type="dcterms:W3CDTF">2018-08-20T11:21:52Z</dcterms:created>
  <dcterms:modified xsi:type="dcterms:W3CDTF">2018-10-11T08:28:13Z</dcterms:modified>
  <dc:language>ru-RU</dc:language>
</cp:coreProperties>
</file>